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8" r:id="rId2"/>
    <p:sldId id="310" r:id="rId3"/>
    <p:sldId id="317" r:id="rId4"/>
    <p:sldId id="318" r:id="rId5"/>
    <p:sldId id="319" r:id="rId6"/>
    <p:sldId id="320" r:id="rId7"/>
    <p:sldId id="321" r:id="rId8"/>
    <p:sldId id="323" r:id="rId9"/>
    <p:sldId id="324" r:id="rId10"/>
    <p:sldId id="334" r:id="rId11"/>
    <p:sldId id="322" r:id="rId12"/>
    <p:sldId id="325" r:id="rId13"/>
    <p:sldId id="332" r:id="rId14"/>
    <p:sldId id="333" r:id="rId15"/>
    <p:sldId id="335" r:id="rId16"/>
    <p:sldId id="336" r:id="rId17"/>
    <p:sldId id="32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83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360" y="-90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42616-8D06-4713-A660-20D875CACF2C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F32C4-28A7-4977-9854-36FD9E48B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035CD75-EC05-4FC3-9A02-D572DDE722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455318-D1C2-4476-80C6-346B8C3738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455318-D1C2-4476-80C6-346B8C3738B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455318-D1C2-4476-80C6-346B8C3738B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455318-D1C2-4476-80C6-346B8C3738B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455318-D1C2-4476-80C6-346B8C3738B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455318-D1C2-4476-80C6-346B8C3738B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455318-D1C2-4476-80C6-346B8C3738B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455318-D1C2-4476-80C6-346B8C3738B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603C353-6AC8-4AF9-A409-862F56AF5E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EA53E63-2C14-4B73-98F1-8DD35CB2BB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455318-D1C2-4476-80C6-346B8C3738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455318-D1C2-4476-80C6-346B8C3738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455318-D1C2-4476-80C6-346B8C3738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455318-D1C2-4476-80C6-346B8C3738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455318-D1C2-4476-80C6-346B8C3738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455318-D1C2-4476-80C6-346B8C3738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BD890E-C7C3-44B0-9C67-611D6A84DCD2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5D409-1C5A-47D3-B196-30B839C0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BD890E-C7C3-44B0-9C67-611D6A84DCD2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5D409-1C5A-47D3-B196-30B839C0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BD890E-C7C3-44B0-9C67-611D6A84DCD2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5D409-1C5A-47D3-B196-30B839C0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BD890E-C7C3-44B0-9C67-611D6A84DCD2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5D409-1C5A-47D3-B196-30B839C0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BD890E-C7C3-44B0-9C67-611D6A84DCD2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5D409-1C5A-47D3-B196-30B839C0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BD890E-C7C3-44B0-9C67-611D6A84DCD2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5D409-1C5A-47D3-B196-30B839C0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BD890E-C7C3-44B0-9C67-611D6A84DCD2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5D409-1C5A-47D3-B196-30B839C0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BD890E-C7C3-44B0-9C67-611D6A84DCD2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5D409-1C5A-47D3-B196-30B839C0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BD890E-C7C3-44B0-9C67-611D6A84DCD2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5D409-1C5A-47D3-B196-30B839C0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BD890E-C7C3-44B0-9C67-611D6A84DCD2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5D409-1C5A-47D3-B196-30B839C0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BD890E-C7C3-44B0-9C67-611D6A84DCD2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5D409-1C5A-47D3-B196-30B839C0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D890E-C7C3-44B0-9C67-611D6A84DCD2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5D409-1C5A-47D3-B196-30B839C0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47.png"/><Relationship Id="rId18" Type="http://schemas.openxmlformats.org/officeDocument/2006/relationships/hyperlink" Target="https://disk.yandex.ru/d/DDKG6rC0wv9gKw" TargetMode="External"/><Relationship Id="rId3" Type="http://schemas.openxmlformats.org/officeDocument/2006/relationships/image" Target="../media/image10.png"/><Relationship Id="rId21" Type="http://schemas.openxmlformats.org/officeDocument/2006/relationships/image" Target="../media/image51.png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disk.yandex.ru/d/miHnK9Dg8zrxig" TargetMode="External"/><Relationship Id="rId20" Type="http://schemas.openxmlformats.org/officeDocument/2006/relationships/hyperlink" Target="https://disk.yandex.ru/d/isjFVLPbs8PRT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6.png"/><Relationship Id="rId5" Type="http://schemas.openxmlformats.org/officeDocument/2006/relationships/slide" Target="slide11.xml"/><Relationship Id="rId15" Type="http://schemas.openxmlformats.org/officeDocument/2006/relationships/image" Target="../media/image48.png"/><Relationship Id="rId23" Type="http://schemas.openxmlformats.org/officeDocument/2006/relationships/image" Target="../media/image14.png"/><Relationship Id="rId10" Type="http://schemas.openxmlformats.org/officeDocument/2006/relationships/slide" Target="slide14.xml"/><Relationship Id="rId19" Type="http://schemas.openxmlformats.org/officeDocument/2006/relationships/image" Target="../media/image50.png"/><Relationship Id="rId4" Type="http://schemas.openxmlformats.org/officeDocument/2006/relationships/image" Target="../media/image25.png"/><Relationship Id="rId9" Type="http://schemas.openxmlformats.org/officeDocument/2006/relationships/image" Target="../media/image9.png"/><Relationship Id="rId14" Type="http://schemas.openxmlformats.org/officeDocument/2006/relationships/slide" Target="slide16.xml"/><Relationship Id="rId22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13" Type="http://schemas.openxmlformats.org/officeDocument/2006/relationships/hyperlink" Target="https://vk.com/ypravlenieobrazovaniyakemerovo" TargetMode="External"/><Relationship Id="rId18" Type="http://schemas.openxmlformats.org/officeDocument/2006/relationships/slide" Target="slide17.xml"/><Relationship Id="rId26" Type="http://schemas.openxmlformats.org/officeDocument/2006/relationships/hyperlink" Target="https://www.elibrary.ru/author_items.asp?authorid=634157&amp;pubrole=100&amp;show_refs=1&amp;show_option=0" TargetMode="External"/><Relationship Id="rId3" Type="http://schemas.openxmlformats.org/officeDocument/2006/relationships/image" Target="../media/image10.png"/><Relationship Id="rId21" Type="http://schemas.openxmlformats.org/officeDocument/2006/relationships/image" Target="../media/image57.png"/><Relationship Id="rId7" Type="http://schemas.openxmlformats.org/officeDocument/2006/relationships/hyperlink" Target="http://kemcdod.ru/patriot/shk_l_razv.html" TargetMode="External"/><Relationship Id="rId12" Type="http://schemas.openxmlformats.org/officeDocument/2006/relationships/image" Target="../media/image55.png"/><Relationship Id="rId17" Type="http://schemas.openxmlformats.org/officeDocument/2006/relationships/slide" Target="slide12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.png"/><Relationship Id="rId20" Type="http://schemas.openxmlformats.org/officeDocument/2006/relationships/hyperlink" Target="https://vk.com/cdod4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hyperlink" Target="https://www.art-talant.org/raboty/item-790227&#160;" TargetMode="External"/><Relationship Id="rId24" Type="http://schemas.openxmlformats.org/officeDocument/2006/relationships/slide" Target="slide1.xml"/><Relationship Id="rId5" Type="http://schemas.openxmlformats.org/officeDocument/2006/relationships/hyperlink" Target="https://vk.com/sied_leo" TargetMode="External"/><Relationship Id="rId15" Type="http://schemas.openxmlformats.org/officeDocument/2006/relationships/slide" Target="slide10.xml"/><Relationship Id="rId23" Type="http://schemas.openxmlformats.org/officeDocument/2006/relationships/image" Target="../media/image58.png"/><Relationship Id="rId10" Type="http://schemas.openxmlformats.org/officeDocument/2006/relationships/image" Target="../media/image54.jpeg"/><Relationship Id="rId19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hyperlink" Target="https://pedmir.ru/viewdoc.php?id=141159" TargetMode="External"/><Relationship Id="rId14" Type="http://schemas.openxmlformats.org/officeDocument/2006/relationships/image" Target="../media/image56.png"/><Relationship Id="rId22" Type="http://schemas.openxmlformats.org/officeDocument/2006/relationships/hyperlink" Target="https://vk.com/smtkem" TargetMode="External"/><Relationship Id="rId27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1.xml"/><Relationship Id="rId5" Type="http://schemas.openxmlformats.org/officeDocument/2006/relationships/slide" Target="slide13.xml"/><Relationship Id="rId10" Type="http://schemas.openxmlformats.org/officeDocument/2006/relationships/image" Target="../media/image60.png"/><Relationship Id="rId4" Type="http://schemas.openxmlformats.org/officeDocument/2006/relationships/image" Target="../media/image25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62.png"/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12" Type="http://schemas.openxmlformats.org/officeDocument/2006/relationships/hyperlink" Target="https://kemsu.ru/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1.png"/><Relationship Id="rId5" Type="http://schemas.openxmlformats.org/officeDocument/2006/relationships/slide" Target="slide14.xml"/><Relationship Id="rId15" Type="http://schemas.openxmlformats.org/officeDocument/2006/relationships/slide" Target="slide1.xml"/><Relationship Id="rId10" Type="http://schemas.openxmlformats.org/officeDocument/2006/relationships/hyperlink" Target="https://www.tsu.ru/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9.png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slide" Target="slide15.xml"/><Relationship Id="rId10" Type="http://schemas.openxmlformats.org/officeDocument/2006/relationships/slide" Target="slide1.xml"/><Relationship Id="rId4" Type="http://schemas.openxmlformats.org/officeDocument/2006/relationships/image" Target="../media/image25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68.jpeg"/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12" Type="http://schemas.openxmlformats.org/officeDocument/2006/relationships/image" Target="../media/image67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6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6.jpeg"/><Relationship Id="rId5" Type="http://schemas.openxmlformats.org/officeDocument/2006/relationships/slide" Target="slide16.xml"/><Relationship Id="rId15" Type="http://schemas.openxmlformats.org/officeDocument/2006/relationships/image" Target="../media/image70.jpeg"/><Relationship Id="rId10" Type="http://schemas.openxmlformats.org/officeDocument/2006/relationships/image" Target="../media/image65.jpeg"/><Relationship Id="rId4" Type="http://schemas.openxmlformats.org/officeDocument/2006/relationships/image" Target="../media/image25.png"/><Relationship Id="rId9" Type="http://schemas.openxmlformats.org/officeDocument/2006/relationships/image" Target="../media/image9.png"/><Relationship Id="rId1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kemdrama.ru/" TargetMode="External"/><Relationship Id="rId18" Type="http://schemas.openxmlformats.org/officeDocument/2006/relationships/image" Target="../media/image75.png"/><Relationship Id="rId26" Type="http://schemas.openxmlformats.org/officeDocument/2006/relationships/image" Target="../media/image79.png"/><Relationship Id="rId3" Type="http://schemas.openxmlformats.org/officeDocument/2006/relationships/image" Target="../media/image10.png"/><Relationship Id="rId21" Type="http://schemas.openxmlformats.org/officeDocument/2006/relationships/hyperlink" Target="http://www.coal.sbras.ru/" TargetMode="External"/><Relationship Id="rId34" Type="http://schemas.openxmlformats.org/officeDocument/2006/relationships/image" Target="../media/image14.png"/><Relationship Id="rId7" Type="http://schemas.openxmlformats.org/officeDocument/2006/relationships/slide" Target="slide15.xml"/><Relationship Id="rId12" Type="http://schemas.openxmlformats.org/officeDocument/2006/relationships/image" Target="../media/image72.png"/><Relationship Id="rId17" Type="http://schemas.openxmlformats.org/officeDocument/2006/relationships/hyperlink" Target="https://kuzbasskray.ru/" TargetMode="External"/><Relationship Id="rId25" Type="http://schemas.openxmlformats.org/officeDocument/2006/relationships/hyperlink" Target="https://tomskayapisanitsa.ru/" TargetMode="External"/><Relationship Id="rId33" Type="http://schemas.openxmlformats.org/officeDocument/2006/relationships/slide" Target="slide1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4.png"/><Relationship Id="rId20" Type="http://schemas.openxmlformats.org/officeDocument/2006/relationships/image" Target="../media/image76.png"/><Relationship Id="rId29" Type="http://schemas.openxmlformats.org/officeDocument/2006/relationships/hyperlink" Target="https://kuztur42.naro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s://kemsu.ru/" TargetMode="External"/><Relationship Id="rId24" Type="http://schemas.openxmlformats.org/officeDocument/2006/relationships/image" Target="../media/image78.png"/><Relationship Id="rId32" Type="http://schemas.openxmlformats.org/officeDocument/2006/relationships/image" Target="../media/image82.png"/><Relationship Id="rId5" Type="http://schemas.openxmlformats.org/officeDocument/2006/relationships/slide" Target="slide17.xml"/><Relationship Id="rId15" Type="http://schemas.openxmlformats.org/officeDocument/2006/relationships/hyperlink" Target="https://kuzstu.ru/" TargetMode="External"/><Relationship Id="rId23" Type="http://schemas.openxmlformats.org/officeDocument/2006/relationships/hyperlink" Target="https://redhill-kemerovo.ru/" TargetMode="External"/><Relationship Id="rId28" Type="http://schemas.openxmlformats.org/officeDocument/2006/relationships/image" Target="../media/image80.png"/><Relationship Id="rId36" Type="http://schemas.openxmlformats.org/officeDocument/2006/relationships/image" Target="../media/image83.jpeg"/><Relationship Id="rId10" Type="http://schemas.openxmlformats.org/officeDocument/2006/relationships/image" Target="../media/image71.png"/><Relationship Id="rId19" Type="http://schemas.openxmlformats.org/officeDocument/2006/relationships/hyperlink" Target="https://42.mchs.gov.ru/" TargetMode="External"/><Relationship Id="rId31" Type="http://schemas.openxmlformats.org/officeDocument/2006/relationships/hyperlink" Target="https://muz42.ru/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s://kemgik.ru/" TargetMode="External"/><Relationship Id="rId14" Type="http://schemas.openxmlformats.org/officeDocument/2006/relationships/image" Target="../media/image73.png"/><Relationship Id="rId22" Type="http://schemas.openxmlformats.org/officeDocument/2006/relationships/image" Target="../media/image77.png"/><Relationship Id="rId27" Type="http://schemas.openxmlformats.org/officeDocument/2006/relationships/hyperlink" Target="https://mitropolia42.ru/muzey/" TargetMode="External"/><Relationship Id="rId30" Type="http://schemas.openxmlformats.org/officeDocument/2006/relationships/image" Target="../media/image81.png"/><Relationship Id="rId35" Type="http://schemas.openxmlformats.org/officeDocument/2006/relationships/hyperlink" Target="https://dom-art42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slide" Target="slide16.xml"/><Relationship Id="rId12" Type="http://schemas.openxmlformats.org/officeDocument/2006/relationships/image" Target="../media/image8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14.png"/><Relationship Id="rId5" Type="http://schemas.openxmlformats.org/officeDocument/2006/relationships/image" Target="../media/image84.jpeg"/><Relationship Id="rId10" Type="http://schemas.openxmlformats.org/officeDocument/2006/relationships/slide" Target="slide1.xml"/><Relationship Id="rId4" Type="http://schemas.openxmlformats.org/officeDocument/2006/relationships/image" Target="../media/image25.png"/><Relationship Id="rId9" Type="http://schemas.openxmlformats.org/officeDocument/2006/relationships/hyperlink" Target="mailto:lucky-number@mail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hyperlink" Target="mailto:lucky-number@mail.ru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.xml"/><Relationship Id="rId5" Type="http://schemas.openxmlformats.org/officeDocument/2006/relationships/image" Target="../media/image16.jpe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disk.yandex.ru/d/01K9x55dFyaeKQ" TargetMode="External"/><Relationship Id="rId18" Type="http://schemas.openxmlformats.org/officeDocument/2006/relationships/slide" Target="slide17.xml"/><Relationship Id="rId3" Type="http://schemas.openxmlformats.org/officeDocument/2006/relationships/image" Target="../media/image10.png"/><Relationship Id="rId21" Type="http://schemas.openxmlformats.org/officeDocument/2006/relationships/image" Target="../media/image14.png"/><Relationship Id="rId7" Type="http://schemas.openxmlformats.org/officeDocument/2006/relationships/hyperlink" Target="https://disk.yandex.ru/d/n4YHJtzA7KhdTg" TargetMode="External"/><Relationship Id="rId12" Type="http://schemas.openxmlformats.org/officeDocument/2006/relationships/image" Target="../media/image20.png"/><Relationship Id="rId17" Type="http://schemas.openxmlformats.org/officeDocument/2006/relationships/slide" Target="slide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20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hyperlink" Target="https://disk.yandex.ru/d/JGW94-0BNJ7sjg" TargetMode="External"/><Relationship Id="rId5" Type="http://schemas.openxmlformats.org/officeDocument/2006/relationships/hyperlink" Target="https://disk.yandex.ru/d/Jm9qUaKGccUsMA" TargetMode="External"/><Relationship Id="rId15" Type="http://schemas.openxmlformats.org/officeDocument/2006/relationships/slide" Target="slide5.xml"/><Relationship Id="rId10" Type="http://schemas.openxmlformats.org/officeDocument/2006/relationships/image" Target="../media/image19.png"/><Relationship Id="rId19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hyperlink" Target="https://disk.yandex.ru/d/kA0ESAQQSKOnAQ" TargetMode="Externa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slide" Target="slide17.xml"/><Relationship Id="rId5" Type="http://schemas.openxmlformats.org/officeDocument/2006/relationships/image" Target="../media/image23.png"/><Relationship Id="rId10" Type="http://schemas.openxmlformats.org/officeDocument/2006/relationships/slide" Target="slide4.xml"/><Relationship Id="rId4" Type="http://schemas.openxmlformats.org/officeDocument/2006/relationships/image" Target="../media/image22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hyperlink" Target="https://disk.yandex.ru/d/Uy0MF-X0c0A_uQ" TargetMode="External"/><Relationship Id="rId12" Type="http://schemas.openxmlformats.org/officeDocument/2006/relationships/slide" Target="slide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slide" Target="slide5.xml"/><Relationship Id="rId5" Type="http://schemas.openxmlformats.org/officeDocument/2006/relationships/hyperlink" Target="https://disk.yandex.ru/d/Q_ldmMwdvpnfKw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slide" Target="slide7.xml"/><Relationship Id="rId1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s://disk.yandex.ru/d/VF1maZugGdFc6w" TargetMode="External"/><Relationship Id="rId18" Type="http://schemas.openxmlformats.org/officeDocument/2006/relationships/image" Target="../media/image8.png"/><Relationship Id="rId3" Type="http://schemas.openxmlformats.org/officeDocument/2006/relationships/image" Target="../media/image10.png"/><Relationship Id="rId21" Type="http://schemas.openxmlformats.org/officeDocument/2006/relationships/image" Target="../media/image9.png"/><Relationship Id="rId7" Type="http://schemas.openxmlformats.org/officeDocument/2006/relationships/hyperlink" Target="https://disk.yandex.ru/d/UeiloSwFw9YKyQ" TargetMode="External"/><Relationship Id="rId12" Type="http://schemas.openxmlformats.org/officeDocument/2006/relationships/image" Target="../media/image31.png"/><Relationship Id="rId17" Type="http://schemas.openxmlformats.org/officeDocument/2006/relationships/slide" Target="slide8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s://disk.yandex.ru/d/ZtOoUkNMvoM5cw" TargetMode="External"/><Relationship Id="rId5" Type="http://schemas.openxmlformats.org/officeDocument/2006/relationships/hyperlink" Target="https://disk.yandex.ru/d/CL8IpDD_D6oJyA" TargetMode="External"/><Relationship Id="rId15" Type="http://schemas.openxmlformats.org/officeDocument/2006/relationships/hyperlink" Target="https://disk.yandex.ru/d/iNdSGZG_Tc_lzw" TargetMode="External"/><Relationship Id="rId23" Type="http://schemas.openxmlformats.org/officeDocument/2006/relationships/image" Target="../media/image14.png"/><Relationship Id="rId10" Type="http://schemas.openxmlformats.org/officeDocument/2006/relationships/image" Target="../media/image30.png"/><Relationship Id="rId19" Type="http://schemas.openxmlformats.org/officeDocument/2006/relationships/slide" Target="slide6.xml"/><Relationship Id="rId4" Type="http://schemas.openxmlformats.org/officeDocument/2006/relationships/image" Target="../media/image25.png"/><Relationship Id="rId9" Type="http://schemas.openxmlformats.org/officeDocument/2006/relationships/hyperlink" Target="https://disk.yandex.ru/d/lgbiiih5AWCPYg" TargetMode="External"/><Relationship Id="rId14" Type="http://schemas.openxmlformats.org/officeDocument/2006/relationships/image" Target="../media/image32.png"/><Relationship Id="rId22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hyperlink" Target="https://vkvideo.ru/playlist/-128345975_2" TargetMode="External"/><Relationship Id="rId18" Type="http://schemas.openxmlformats.org/officeDocument/2006/relationships/image" Target="../media/image8.png"/><Relationship Id="rId3" Type="http://schemas.openxmlformats.org/officeDocument/2006/relationships/image" Target="../media/image10.png"/><Relationship Id="rId21" Type="http://schemas.openxmlformats.org/officeDocument/2006/relationships/image" Target="../media/image9.png"/><Relationship Id="rId7" Type="http://schemas.openxmlformats.org/officeDocument/2006/relationships/hyperlink" Target="https://disk.yandex.ru/d/t2XDjJUKYh-Rtw" TargetMode="External"/><Relationship Id="rId12" Type="http://schemas.openxmlformats.org/officeDocument/2006/relationships/image" Target="../media/image37.png"/><Relationship Id="rId17" Type="http://schemas.openxmlformats.org/officeDocument/2006/relationships/slide" Target="slide9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9.png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5" Type="http://schemas.openxmlformats.org/officeDocument/2006/relationships/slide" Target="slide11.xml"/><Relationship Id="rId23" Type="http://schemas.openxmlformats.org/officeDocument/2006/relationships/image" Target="../media/image14.png"/><Relationship Id="rId10" Type="http://schemas.openxmlformats.org/officeDocument/2006/relationships/image" Target="../media/image36.png"/><Relationship Id="rId19" Type="http://schemas.openxmlformats.org/officeDocument/2006/relationships/slide" Target="slide7.xml"/><Relationship Id="rId4" Type="http://schemas.openxmlformats.org/officeDocument/2006/relationships/image" Target="../media/image25.png"/><Relationship Id="rId9" Type="http://schemas.openxmlformats.org/officeDocument/2006/relationships/hyperlink" Target="https://disk.yandex.ru/d/FPtBHOi1RwtGNw" TargetMode="External"/><Relationship Id="rId14" Type="http://schemas.openxmlformats.org/officeDocument/2006/relationships/image" Target="../media/image38.png"/><Relationship Id="rId22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https://disk.yandex.ru/d/_dSLbVkcvLPmSQ" TargetMode="External"/><Relationship Id="rId18" Type="http://schemas.openxmlformats.org/officeDocument/2006/relationships/image" Target="../media/image8.png"/><Relationship Id="rId3" Type="http://schemas.openxmlformats.org/officeDocument/2006/relationships/image" Target="../media/image10.png"/><Relationship Id="rId21" Type="http://schemas.openxmlformats.org/officeDocument/2006/relationships/image" Target="../media/image9.png"/><Relationship Id="rId7" Type="http://schemas.openxmlformats.org/officeDocument/2006/relationships/hyperlink" Target="https://disk.yandex.ru/d/-Gf-ANdB0Q8VJw" TargetMode="External"/><Relationship Id="rId12" Type="http://schemas.openxmlformats.org/officeDocument/2006/relationships/image" Target="../media/image43.png"/><Relationship Id="rId17" Type="http://schemas.openxmlformats.org/officeDocument/2006/relationships/slide" Target="slide10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5.png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hyperlink" Target="https://vkvideo.ru/playlist/-128345975_1" TargetMode="External"/><Relationship Id="rId5" Type="http://schemas.openxmlformats.org/officeDocument/2006/relationships/hyperlink" Target="https://vk.com/sied_leo?z=video-128345975_456239042" TargetMode="External"/><Relationship Id="rId15" Type="http://schemas.openxmlformats.org/officeDocument/2006/relationships/hyperlink" Target="https://disk.yandex.ru/d/f9Gucl2iCSSqtg" TargetMode="External"/><Relationship Id="rId23" Type="http://schemas.openxmlformats.org/officeDocument/2006/relationships/image" Target="../media/image14.png"/><Relationship Id="rId10" Type="http://schemas.openxmlformats.org/officeDocument/2006/relationships/image" Target="../media/image42.png"/><Relationship Id="rId19" Type="http://schemas.openxmlformats.org/officeDocument/2006/relationships/slide" Target="slide8.xml"/><Relationship Id="rId4" Type="http://schemas.openxmlformats.org/officeDocument/2006/relationships/image" Target="../media/image25.png"/><Relationship Id="rId9" Type="http://schemas.openxmlformats.org/officeDocument/2006/relationships/hyperlink" Target="https://disk.yandex.ru/d/QCj3t74qFjl1Wg" TargetMode="External"/><Relationship Id="rId14" Type="http://schemas.openxmlformats.org/officeDocument/2006/relationships/image" Target="../media/image44.png"/><Relationship Id="rId22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/>
        </p:blipFill>
        <p:spPr bwMode="auto">
          <a:xfrm>
            <a:off x="0" y="0"/>
            <a:ext cx="12420600" cy="69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1" name="Прямоугольник: скругленные углы 7"/>
          <p:cNvSpPr>
            <a:spLocks noChangeArrowheads="1"/>
          </p:cNvSpPr>
          <p:nvPr/>
        </p:nvSpPr>
        <p:spPr bwMode="auto">
          <a:xfrm flipV="1">
            <a:off x="369888" y="7416800"/>
            <a:ext cx="8002587" cy="204788"/>
          </a:xfrm>
          <a:prstGeom prst="roundRect">
            <a:avLst>
              <a:gd name="adj" fmla="val 16667"/>
            </a:avLst>
          </a:prstGeom>
          <a:solidFill>
            <a:srgbClr val="8BDD27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2052" name="Прямоугольный треугольник 11"/>
          <p:cNvSpPr>
            <a:spLocks noChangeArrowheads="1"/>
          </p:cNvSpPr>
          <p:nvPr/>
        </p:nvSpPr>
        <p:spPr bwMode="auto">
          <a:xfrm>
            <a:off x="757238" y="7478713"/>
            <a:ext cx="2484437" cy="765175"/>
          </a:xfrm>
          <a:prstGeom prst="rtTriangle">
            <a:avLst/>
          </a:prstGeom>
          <a:solidFill>
            <a:srgbClr val="8BDD27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2053" name="Прямоугольный треугольник 12"/>
          <p:cNvSpPr>
            <a:spLocks noChangeArrowheads="1"/>
          </p:cNvSpPr>
          <p:nvPr/>
        </p:nvSpPr>
        <p:spPr bwMode="auto">
          <a:xfrm flipH="1">
            <a:off x="9164638" y="7154863"/>
            <a:ext cx="2484437" cy="765175"/>
          </a:xfrm>
          <a:prstGeom prst="rtTriangle">
            <a:avLst/>
          </a:prstGeom>
          <a:solidFill>
            <a:srgbClr val="8BDD27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368300" y="-1"/>
            <a:ext cx="10287000" cy="697570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931874" y="-9269355"/>
            <a:ext cx="9164638" cy="6874833"/>
          </a:xfrm>
          <a:prstGeom prst="rect">
            <a:avLst/>
          </a:prstGeom>
        </p:spPr>
      </p:pic>
      <p:pic>
        <p:nvPicPr>
          <p:cNvPr id="2056" name="Рисунок 18"/>
          <p:cNvPicPr>
            <a:picLocks noChangeAspect="1" noChangeArrowheads="1"/>
          </p:cNvPicPr>
          <p:nvPr/>
        </p:nvPicPr>
        <p:blipFill>
          <a:blip r:embed="rId6" cstate="email">
            <a:alphaModFix amt="76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13119"/>
          <a:stretch/>
        </p:blipFill>
        <p:spPr bwMode="auto">
          <a:xfrm>
            <a:off x="-782011" y="3175"/>
            <a:ext cx="8937399" cy="69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7" name="Заголовок 1"/>
          <p:cNvSpPr txBox="1">
            <a:spLocks noChangeArrowheads="1"/>
          </p:cNvSpPr>
          <p:nvPr/>
        </p:nvSpPr>
        <p:spPr bwMode="auto">
          <a:xfrm>
            <a:off x="698940" y="69635"/>
            <a:ext cx="6462613" cy="99441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Управление образования администрации г. Кемерово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Муниципальное бюджетное образовательное учреждение дополнительного образования "Центр дополнительного образования детей им. В. Волошиной"</a:t>
            </a:r>
            <a:endParaRPr lang="ru-RU" altLang="ru-RU" sz="36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058" name="TextBox 19"/>
          <p:cNvSpPr txBox="1">
            <a:spLocks noChangeArrowheads="1"/>
          </p:cNvSpPr>
          <p:nvPr/>
        </p:nvSpPr>
        <p:spPr bwMode="auto">
          <a:xfrm>
            <a:off x="291140" y="1320686"/>
            <a:ext cx="7055834" cy="34988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Методический кейс по дополнительной общеобразовательной общеразвивающей программе "Школа юного исследователя" (объединение "Школа личностного развития")</a:t>
            </a:r>
            <a:endParaRPr lang="ru-RU" altLang="ru-RU" sz="3200" b="1" dirty="0">
              <a:solidFill>
                <a:srgbClr val="FFFFFF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03670" y="5076137"/>
            <a:ext cx="6684992" cy="9049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Леонов Евгений Евгеньевич,</a:t>
            </a:r>
            <a:br>
              <a:rPr lang="ru-RU" altLang="ru-RU" sz="1800" b="1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altLang="ru-RU" sz="18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педагог дополнительного образования,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кандидат культурологии</a:t>
            </a:r>
          </a:p>
        </p:txBody>
      </p:sp>
      <p:sp>
        <p:nvSpPr>
          <p:cNvPr id="2062" name="Прямоугольник 12"/>
          <p:cNvSpPr>
            <a:spLocks noChangeArrowheads="1"/>
          </p:cNvSpPr>
          <p:nvPr/>
        </p:nvSpPr>
        <p:spPr bwMode="auto">
          <a:xfrm>
            <a:off x="476561" y="6501661"/>
            <a:ext cx="6684992" cy="3563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Кемерово 2024</a:t>
            </a:r>
          </a:p>
        </p:txBody>
      </p:sp>
      <p:pic>
        <p:nvPicPr>
          <p:cNvPr id="2063" name="Изображение 206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130949" y="4328367"/>
            <a:ext cx="1829140" cy="1502381"/>
          </a:xfrm>
          <a:prstGeom prst="rect">
            <a:avLst/>
          </a:prstGeom>
        </p:spPr>
      </p:pic>
      <p:pic>
        <p:nvPicPr>
          <p:cNvPr id="2064" name="Изображение 2063"/>
          <p:cNvPicPr>
            <a:picLocks noChangeAspect="1"/>
          </p:cNvPicPr>
          <p:nvPr/>
        </p:nvPicPr>
        <p:blipFill>
          <a:blip r:embed="rId8" cstate="email"/>
          <a:srcRect/>
          <a:stretch/>
        </p:blipFill>
        <p:spPr>
          <a:xfrm>
            <a:off x="9699144" y="1811823"/>
            <a:ext cx="2825729" cy="2516543"/>
          </a:xfrm>
          <a:prstGeom prst="rect">
            <a:avLst/>
          </a:prstGeom>
        </p:spPr>
      </p:pic>
      <p:pic>
        <p:nvPicPr>
          <p:cNvPr id="2065" name="Изображение 206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0130948" y="69635"/>
            <a:ext cx="1781175" cy="1781175"/>
          </a:xfrm>
          <a:prstGeom prst="rect">
            <a:avLst/>
          </a:prstGeom>
        </p:spPr>
      </p:pic>
      <p:pic>
        <p:nvPicPr>
          <p:cNvPr id="2066" name="Изображение 206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2067" name="Изображение 206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88294" y="687615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88294" y="878115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78731" y="668845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220714" y="87874"/>
            <a:ext cx="9460185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tx1"/>
                </a:solidFill>
              </a:rPr>
              <a:t>ДООП "Школа юного исследователя"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166" name="Изображение 516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827452" y="-24696"/>
            <a:ext cx="1364548" cy="1120784"/>
          </a:xfrm>
          <a:prstGeom prst="rect">
            <a:avLst/>
          </a:prstGeom>
        </p:spPr>
      </p:pic>
      <p:sp>
        <p:nvSpPr>
          <p:cNvPr id="5186" name="Текст. поле 5136"/>
          <p:cNvSpPr txBox="1"/>
          <p:nvPr/>
        </p:nvSpPr>
        <p:spPr>
          <a:xfrm>
            <a:off x="1758750" y="2824968"/>
            <a:ext cx="2476349" cy="91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Динамика результативности учащихся по ДООП 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89" name="Текст. поле 5136"/>
          <p:cNvSpPr txBox="1"/>
          <p:nvPr/>
        </p:nvSpPr>
        <p:spPr>
          <a:xfrm>
            <a:off x="5083486" y="2856706"/>
            <a:ext cx="2476349" cy="63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Воспитательная работа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97" name="Изображение 206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98" name="Изображение 206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0800000">
            <a:off x="920963" y="6143893"/>
            <a:ext cx="715538" cy="715538"/>
          </a:xfrm>
          <a:prstGeom prst="rect">
            <a:avLst/>
          </a:prstGeom>
        </p:spPr>
      </p:pic>
      <p:pic>
        <p:nvPicPr>
          <p:cNvPr id="5199" name="Изображение 206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  <p:sp>
        <p:nvSpPr>
          <p:cNvPr id="5200" name="Текст. поле 5136"/>
          <p:cNvSpPr txBox="1"/>
          <p:nvPr/>
        </p:nvSpPr>
        <p:spPr>
          <a:xfrm>
            <a:off x="8436920" y="2824968"/>
            <a:ext cx="2476349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Сотрудничество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201" name="Текст. поле 5136"/>
          <p:cNvSpPr txBox="1"/>
          <p:nvPr/>
        </p:nvSpPr>
        <p:spPr>
          <a:xfrm>
            <a:off x="1758750" y="5233680"/>
            <a:ext cx="2476349" cy="91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Образец мониторинга освоения программы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202" name="Текст. поле 5136"/>
          <p:cNvSpPr txBox="1"/>
          <p:nvPr/>
        </p:nvSpPr>
        <p:spPr>
          <a:xfrm>
            <a:off x="4848662" y="5265417"/>
            <a:ext cx="2945996" cy="91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Тренировочные тесты вне образовательного процесса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203" name="Текст. поле 5136"/>
          <p:cNvSpPr txBox="1"/>
          <p:nvPr/>
        </p:nvSpPr>
        <p:spPr>
          <a:xfrm>
            <a:off x="8251381" y="5233680"/>
            <a:ext cx="2945996" cy="91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Темы индивидуальных часов по ДООП "Школа юного исследователя"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207" name="Изображение 520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2311975" y="1455070"/>
            <a:ext cx="1369898" cy="1369898"/>
          </a:xfrm>
          <a:prstGeom prst="rect">
            <a:avLst/>
          </a:prstGeom>
        </p:spPr>
      </p:pic>
      <p:pic>
        <p:nvPicPr>
          <p:cNvPr id="5208" name="Изображение 520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5520507" y="1404663"/>
            <a:ext cx="1452043" cy="1452043"/>
          </a:xfrm>
          <a:prstGeom prst="rect">
            <a:avLst/>
          </a:prstGeom>
        </p:spPr>
      </p:pic>
      <p:pic>
        <p:nvPicPr>
          <p:cNvPr id="5209" name="Изображение 520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8953328" y="1381434"/>
            <a:ext cx="1443534" cy="1443534"/>
          </a:xfrm>
          <a:prstGeom prst="rect">
            <a:avLst/>
          </a:prstGeom>
        </p:spPr>
      </p:pic>
      <p:pic>
        <p:nvPicPr>
          <p:cNvPr id="5210" name="Изображение 5209">
            <a:hlinkClick r:id="rId16"/>
          </p:cNvPr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>
          <a:xfrm>
            <a:off x="2247675" y="3735181"/>
            <a:ext cx="1498498" cy="1498499"/>
          </a:xfrm>
          <a:prstGeom prst="rect">
            <a:avLst/>
          </a:prstGeom>
        </p:spPr>
      </p:pic>
      <p:pic>
        <p:nvPicPr>
          <p:cNvPr id="5211" name="Изображение 5210">
            <a:hlinkClick r:id="rId18"/>
          </p:cNvPr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>
          <a:xfrm>
            <a:off x="5559505" y="3890464"/>
            <a:ext cx="1382555" cy="1306374"/>
          </a:xfrm>
          <a:prstGeom prst="rect">
            <a:avLst/>
          </a:prstGeom>
        </p:spPr>
      </p:pic>
      <p:pic>
        <p:nvPicPr>
          <p:cNvPr id="5212" name="Изображение 5211">
            <a:hlinkClick r:id="rId20"/>
          </p:cNvPr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>
          <a:xfrm>
            <a:off x="9001999" y="3790146"/>
            <a:ext cx="1444760" cy="1443534"/>
          </a:xfrm>
          <a:prstGeom prst="rect">
            <a:avLst/>
          </a:prstGeom>
        </p:spPr>
      </p:pic>
      <p:pic>
        <p:nvPicPr>
          <p:cNvPr id="5213" name="Изображение 514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88294" y="687615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88294" y="915301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78731" y="668845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220714" y="87874"/>
            <a:ext cx="946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«Цифровые следы»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66" name="Изображение 516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827452" y="-24696"/>
            <a:ext cx="1364548" cy="1120784"/>
          </a:xfrm>
          <a:prstGeom prst="rect">
            <a:avLst/>
          </a:prstGeom>
        </p:spPr>
      </p:pic>
      <p:pic>
        <p:nvPicPr>
          <p:cNvPr id="5168" name="Изображение 5167">
            <a:hlinkClick r:id="rId5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429883" y="1100257"/>
            <a:ext cx="1418530" cy="1418530"/>
          </a:xfrm>
          <a:prstGeom prst="rect">
            <a:avLst/>
          </a:prstGeom>
        </p:spPr>
      </p:pic>
      <p:sp>
        <p:nvSpPr>
          <p:cNvPr id="5169" name="Текст. поле 5136"/>
          <p:cNvSpPr txBox="1"/>
          <p:nvPr/>
        </p:nvSpPr>
        <p:spPr>
          <a:xfrm>
            <a:off x="757948" y="2518787"/>
            <a:ext cx="2620160" cy="91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Группа объединения "Школа личностного развития" в ВК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70" name="Изображение 5169">
            <a:hlinkClick r:id="rId7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995790" y="1100257"/>
            <a:ext cx="1418530" cy="1418530"/>
          </a:xfrm>
          <a:prstGeom prst="rect">
            <a:avLst/>
          </a:prstGeom>
        </p:spPr>
      </p:pic>
      <p:sp>
        <p:nvSpPr>
          <p:cNvPr id="5171" name="Текст. поле 5136"/>
          <p:cNvSpPr txBox="1"/>
          <p:nvPr/>
        </p:nvSpPr>
        <p:spPr>
          <a:xfrm>
            <a:off x="3271322" y="2508178"/>
            <a:ext cx="3015642" cy="118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Страница объединения "Школа личностного развития" на сайте ЦДОД им. В. Волошиной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72" name="Изображение 5171">
            <a:hlinkClick r:id="rId9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6091209" y="3878336"/>
            <a:ext cx="1925121" cy="1634938"/>
          </a:xfrm>
          <a:prstGeom prst="rect">
            <a:avLst/>
          </a:prstGeom>
        </p:spPr>
      </p:pic>
      <p:sp>
        <p:nvSpPr>
          <p:cNvPr id="5173" name="Текст. поле 5136"/>
          <p:cNvSpPr txBox="1"/>
          <p:nvPr/>
        </p:nvSpPr>
        <p:spPr>
          <a:xfrm>
            <a:off x="5545804" y="5513273"/>
            <a:ext cx="319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Конспект занятия на сайте "Педагогический мир"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74" name="Изображение 5173">
            <a:hlinkClick r:id="rId11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1359815" y="3849673"/>
            <a:ext cx="1590454" cy="1656896"/>
          </a:xfrm>
          <a:prstGeom prst="rect">
            <a:avLst/>
          </a:prstGeom>
        </p:spPr>
      </p:pic>
      <p:sp>
        <p:nvSpPr>
          <p:cNvPr id="5175" name="Текст. поле 5136"/>
          <p:cNvSpPr txBox="1"/>
          <p:nvPr/>
        </p:nvSpPr>
        <p:spPr>
          <a:xfrm>
            <a:off x="1095682" y="5506569"/>
            <a:ext cx="2118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Bahnschrift Light" panose="020B0502040204020203" pitchFamily="34" charset="0"/>
              </a:rPr>
              <a:t>Методическое пособие</a:t>
            </a:r>
            <a:r>
              <a:rPr lang="ru-RU" altLang="ru-RU" sz="1800" b="1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на сайте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Арт-талант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77" name="Изображение 5176">
            <a:hlinkClick r:id="rId13"/>
          </p:cNvPr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3408040" y="3893813"/>
            <a:ext cx="1606271" cy="1606272"/>
          </a:xfrm>
          <a:prstGeom prst="rect">
            <a:avLst/>
          </a:prstGeom>
        </p:spPr>
      </p:pic>
      <p:sp>
        <p:nvSpPr>
          <p:cNvPr id="5178" name="Текст. поле 5136"/>
          <p:cNvSpPr txBox="1"/>
          <p:nvPr/>
        </p:nvSpPr>
        <p:spPr>
          <a:xfrm>
            <a:off x="2973210" y="5506569"/>
            <a:ext cx="2433306" cy="63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Группа управления образования в ВК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82" name="Изображение 206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 rot="10800000">
            <a:off x="910348" y="6142462"/>
            <a:ext cx="715538" cy="715538"/>
          </a:xfrm>
          <a:prstGeom prst="rect">
            <a:avLst/>
          </a:prstGeom>
        </p:spPr>
      </p:pic>
      <p:pic>
        <p:nvPicPr>
          <p:cNvPr id="5183" name="Изображение 206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85" name="Изображение 2066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>
          <a:xfrm>
            <a:off x="5322094" y="6220657"/>
            <a:ext cx="1902058" cy="638774"/>
          </a:xfrm>
          <a:prstGeom prst="rect">
            <a:avLst/>
          </a:prstGeom>
        </p:spPr>
      </p:pic>
      <p:pic>
        <p:nvPicPr>
          <p:cNvPr id="5187" name="Изображение 5186">
            <a:hlinkClick r:id="rId20"/>
          </p:cNvPr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>
          <a:xfrm>
            <a:off x="6850386" y="923264"/>
            <a:ext cx="1606272" cy="1606272"/>
          </a:xfrm>
          <a:prstGeom prst="rect">
            <a:avLst/>
          </a:prstGeom>
        </p:spPr>
      </p:pic>
      <p:sp>
        <p:nvSpPr>
          <p:cNvPr id="5188" name="Текст. поле 5136"/>
          <p:cNvSpPr txBox="1"/>
          <p:nvPr/>
        </p:nvSpPr>
        <p:spPr>
          <a:xfrm>
            <a:off x="6009929" y="2579669"/>
            <a:ext cx="3287186" cy="63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Группа ЦДОД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им. В. Волошиной в ВК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89" name="Изображение 5188">
            <a:hlinkClick r:id="rId22"/>
          </p:cNvPr>
          <p:cNvPicPr>
            <a:picLocks noChangeAspect="1"/>
          </p:cNvPicPr>
          <p:nvPr/>
        </p:nvPicPr>
        <p:blipFill>
          <a:blip r:embed="rId23" cstate="email"/>
          <a:srcRect/>
          <a:stretch/>
        </p:blipFill>
        <p:spPr>
          <a:xfrm>
            <a:off x="9762109" y="1222639"/>
            <a:ext cx="1837580" cy="1285539"/>
          </a:xfrm>
          <a:prstGeom prst="rect">
            <a:avLst/>
          </a:prstGeom>
        </p:spPr>
      </p:pic>
      <p:sp>
        <p:nvSpPr>
          <p:cNvPr id="5190" name="Текст. поле 5136"/>
          <p:cNvSpPr txBox="1"/>
          <p:nvPr/>
        </p:nvSpPr>
        <p:spPr>
          <a:xfrm>
            <a:off x="9216191" y="2518787"/>
            <a:ext cx="2929417" cy="63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Группа "Школьный музейный туризм" в ВК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91" name="Изображение 5142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  <p:pic>
        <p:nvPicPr>
          <p:cNvPr id="1026" name="Picture 2" descr="Picture background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8534" y="4197068"/>
            <a:ext cx="3725314" cy="96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Текст. поле 5136"/>
          <p:cNvSpPr txBox="1"/>
          <p:nvPr/>
        </p:nvSpPr>
        <p:spPr>
          <a:xfrm>
            <a:off x="8931545" y="5506569"/>
            <a:ext cx="3191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Bahnschrift Light" panose="020B0502040204020203" pitchFamily="34" charset="0"/>
              </a:rPr>
              <a:t>Перечень научных публикаций на сайте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latin typeface="Bahnschrift Light" panose="020B0502040204020203" pitchFamily="34" charset="0"/>
              </a:rPr>
              <a:t>E-library</a:t>
            </a:r>
            <a:r>
              <a:rPr lang="ru-RU" altLang="ru-RU" b="1" dirty="0" smtClean="0">
                <a:latin typeface="Bahnschrift Light" panose="020B0502040204020203" pitchFamily="34" charset="0"/>
              </a:rPr>
              <a:t> 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88294" y="687615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88294" y="878115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78731" y="668845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220714" y="87874"/>
            <a:ext cx="9460185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tx1"/>
                </a:solidFill>
              </a:rPr>
              <a:t>Динамика результатов реализации ДООП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166" name="Изображение 516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827452" y="-24696"/>
            <a:ext cx="1364548" cy="1120784"/>
          </a:xfrm>
          <a:prstGeom prst="rect">
            <a:avLst/>
          </a:prstGeom>
        </p:spPr>
      </p:pic>
      <p:pic>
        <p:nvPicPr>
          <p:cNvPr id="5167" name="Изображение 206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69" name="Изображение 206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0800000">
            <a:off x="920962" y="6143893"/>
            <a:ext cx="715538" cy="715538"/>
          </a:xfrm>
          <a:prstGeom prst="rect">
            <a:avLst/>
          </a:prstGeom>
        </p:spPr>
      </p:pic>
      <p:pic>
        <p:nvPicPr>
          <p:cNvPr id="5171" name="Изображение 206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  <p:pic>
        <p:nvPicPr>
          <p:cNvPr id="5173" name="Изображение 5172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2082606" y="1096088"/>
            <a:ext cx="8336350" cy="5047805"/>
          </a:xfrm>
          <a:prstGeom prst="rect">
            <a:avLst/>
          </a:prstGeom>
        </p:spPr>
      </p:pic>
      <p:pic>
        <p:nvPicPr>
          <p:cNvPr id="5174" name="Изображение 514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88294" y="687615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88294" y="878115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78731" y="668845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220714" y="87874"/>
            <a:ext cx="9460185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tx1"/>
                </a:solidFill>
              </a:rPr>
              <a:t>Профориентация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166" name="Изображение 516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827452" y="-24696"/>
            <a:ext cx="1364548" cy="1120784"/>
          </a:xfrm>
          <a:prstGeom prst="rect">
            <a:avLst/>
          </a:prstGeom>
        </p:spPr>
      </p:pic>
      <p:pic>
        <p:nvPicPr>
          <p:cNvPr id="5167" name="Изображение 206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69" name="Изображение 206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0800000">
            <a:off x="920963" y="6143893"/>
            <a:ext cx="715538" cy="715538"/>
          </a:xfrm>
          <a:prstGeom prst="rect">
            <a:avLst/>
          </a:prstGeom>
        </p:spPr>
      </p:pic>
      <p:pic>
        <p:nvPicPr>
          <p:cNvPr id="5171" name="Изображение 206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  <p:pic>
        <p:nvPicPr>
          <p:cNvPr id="5173" name="Изображение 5172">
            <a:hlinkClick r:id="rId10"/>
          </p:cNvPr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5322094" y="1096088"/>
            <a:ext cx="2479675" cy="2531652"/>
          </a:xfrm>
          <a:prstGeom prst="rect">
            <a:avLst/>
          </a:prstGeom>
        </p:spPr>
      </p:pic>
      <p:pic>
        <p:nvPicPr>
          <p:cNvPr id="5174" name="Изображение 5173">
            <a:hlinkClick r:id="rId12"/>
          </p:cNvPr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1151101" y="1096088"/>
            <a:ext cx="3757838" cy="2863116"/>
          </a:xfrm>
          <a:prstGeom prst="rect">
            <a:avLst/>
          </a:prstGeom>
        </p:spPr>
      </p:pic>
      <p:pic>
        <p:nvPicPr>
          <p:cNvPr id="5176" name="Изображение 5175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8369789" y="1198182"/>
            <a:ext cx="3373770" cy="2399449"/>
          </a:xfrm>
          <a:prstGeom prst="rect">
            <a:avLst/>
          </a:prstGeom>
        </p:spPr>
      </p:pic>
      <p:sp>
        <p:nvSpPr>
          <p:cNvPr id="5178" name="Текст. поле 5136"/>
          <p:cNvSpPr txBox="1"/>
          <p:nvPr/>
        </p:nvSpPr>
        <p:spPr>
          <a:xfrm>
            <a:off x="1526381" y="3684884"/>
            <a:ext cx="3292346" cy="91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Институт истории и международных отношений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42%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79" name="Текст. поле 5136"/>
          <p:cNvSpPr txBox="1"/>
          <p:nvPr/>
        </p:nvSpPr>
        <p:spPr>
          <a:xfrm>
            <a:off x="4908939" y="3684884"/>
            <a:ext cx="3539045" cy="118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 typeface="+mj-lt"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Институт истории и политических наук;</a:t>
            </a:r>
          </a:p>
          <a:p>
            <a:pPr marL="0" indent="0" algn="ctr" eaLnBrk="1" hangingPunct="1">
              <a:spcBef>
                <a:spcPct val="0"/>
              </a:spcBef>
              <a:buFont typeface="+mj-lt"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Институт искусств и культуры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8%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82" name="Текст. поле 5136"/>
          <p:cNvSpPr txBox="1"/>
          <p:nvPr/>
        </p:nvSpPr>
        <p:spPr>
          <a:xfrm>
            <a:off x="8746594" y="3684884"/>
            <a:ext cx="2620160" cy="63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Другие вузы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50%</a:t>
            </a:r>
          </a:p>
        </p:txBody>
      </p:sp>
      <p:pic>
        <p:nvPicPr>
          <p:cNvPr id="5183" name="Изображение 514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  <p:sp>
        <p:nvSpPr>
          <p:cNvPr id="5184" name="Текст. поле 5136"/>
          <p:cNvSpPr txBox="1"/>
          <p:nvPr/>
        </p:nvSpPr>
        <p:spPr>
          <a:xfrm>
            <a:off x="1636501" y="5041358"/>
            <a:ext cx="8023175" cy="160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Предполагаемые профориентационные направления:</a:t>
            </a:r>
          </a:p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история и международные отношения;</a:t>
            </a:r>
          </a:p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музеология;</a:t>
            </a:r>
          </a:p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туризм;</a:t>
            </a:r>
          </a:p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культурология.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88294" y="1175295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88294" y="1365795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78731" y="1156525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220714" y="87874"/>
            <a:ext cx="9460185" cy="106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tx1"/>
                </a:solidFill>
              </a:rPr>
              <a:t>Динамика результативности учащихся по </a:t>
            </a:r>
          </a:p>
          <a:p>
            <a:r>
              <a:rPr lang="ru-RU" sz="3200" b="1">
                <a:solidFill>
                  <a:schemeClr val="tx1"/>
                </a:solidFill>
              </a:rPr>
              <a:t>ДООП "Школа юного исследователя"</a:t>
            </a:r>
            <a:endParaRPr lang="en-US" sz="3200" b="1">
              <a:solidFill>
                <a:schemeClr val="tx1"/>
              </a:solidFill>
            </a:endParaRPr>
          </a:p>
        </p:txBody>
      </p:sp>
      <p:pic>
        <p:nvPicPr>
          <p:cNvPr id="5166" name="Изображение 516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827452" y="-24696"/>
            <a:ext cx="1364548" cy="1120784"/>
          </a:xfrm>
          <a:prstGeom prst="rect">
            <a:avLst/>
          </a:prstGeom>
        </p:spPr>
      </p:pic>
      <p:pic>
        <p:nvPicPr>
          <p:cNvPr id="5167" name="Изображение 206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69" name="Изображение 206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0800000">
            <a:off x="920963" y="6143893"/>
            <a:ext cx="715538" cy="715538"/>
          </a:xfrm>
          <a:prstGeom prst="rect">
            <a:avLst/>
          </a:prstGeom>
        </p:spPr>
      </p:pic>
      <p:pic>
        <p:nvPicPr>
          <p:cNvPr id="5171" name="Изображение 206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  <p:pic>
        <p:nvPicPr>
          <p:cNvPr id="5172" name="Изображение 514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  <p:pic>
        <p:nvPicPr>
          <p:cNvPr id="5173" name="Изображение 5172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2074377" y="1442465"/>
            <a:ext cx="8494565" cy="477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88295" y="687615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88295" y="878115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78732" y="668845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220714" y="87874"/>
            <a:ext cx="9460185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tx1"/>
                </a:solidFill>
              </a:rPr>
              <a:t>Воспитательная работа</a:t>
            </a:r>
            <a:endParaRPr lang="en-US" sz="3200" b="1">
              <a:solidFill>
                <a:schemeClr val="tx1"/>
              </a:solidFill>
            </a:endParaRPr>
          </a:p>
        </p:txBody>
      </p:sp>
      <p:pic>
        <p:nvPicPr>
          <p:cNvPr id="5166" name="Изображение 516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827452" y="-24696"/>
            <a:ext cx="1364548" cy="1120784"/>
          </a:xfrm>
          <a:prstGeom prst="rect">
            <a:avLst/>
          </a:prstGeom>
        </p:spPr>
      </p:pic>
      <p:pic>
        <p:nvPicPr>
          <p:cNvPr id="5167" name="Изображение 206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69" name="Изображение 206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0800000">
            <a:off x="920963" y="6143893"/>
            <a:ext cx="715538" cy="715538"/>
          </a:xfrm>
          <a:prstGeom prst="rect">
            <a:avLst/>
          </a:prstGeom>
        </p:spPr>
      </p:pic>
      <p:pic>
        <p:nvPicPr>
          <p:cNvPr id="5171" name="Изображение 206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  <p:pic>
        <p:nvPicPr>
          <p:cNvPr id="5172" name="Изображение 5171"/>
          <p:cNvPicPr>
            <a:picLocks noChangeAspect="1"/>
          </p:cNvPicPr>
          <p:nvPr/>
        </p:nvPicPr>
        <p:blipFill>
          <a:blip r:embed="rId10" cstate="email"/>
          <a:srcRect/>
          <a:stretch/>
        </p:blipFill>
        <p:spPr>
          <a:xfrm>
            <a:off x="1402557" y="989713"/>
            <a:ext cx="3006182" cy="2345758"/>
          </a:xfrm>
          <a:prstGeom prst="rect">
            <a:avLst/>
          </a:prstGeom>
        </p:spPr>
      </p:pic>
      <p:sp>
        <p:nvSpPr>
          <p:cNvPr id="5173" name="Текст. поле 5136"/>
          <p:cNvSpPr txBox="1"/>
          <p:nvPr/>
        </p:nvSpPr>
        <p:spPr>
          <a:xfrm>
            <a:off x="1526383" y="3335577"/>
            <a:ext cx="2620160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Экскурсии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74" name="Изображение 5173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5028460" y="989819"/>
            <a:ext cx="2671289" cy="2308572"/>
          </a:xfrm>
          <a:prstGeom prst="rect">
            <a:avLst/>
          </a:prstGeom>
        </p:spPr>
      </p:pic>
      <p:sp>
        <p:nvSpPr>
          <p:cNvPr id="5175" name="Текст. поле 5136"/>
          <p:cNvSpPr txBox="1"/>
          <p:nvPr/>
        </p:nvSpPr>
        <p:spPr>
          <a:xfrm>
            <a:off x="5054025" y="3298392"/>
            <a:ext cx="2620160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Конкурсы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76" name="Изображение 5175"/>
          <p:cNvPicPr>
            <a:picLocks noChangeAspect="1"/>
          </p:cNvPicPr>
          <p:nvPr/>
        </p:nvPicPr>
        <p:blipFill>
          <a:blip r:embed="rId12" cstate="email"/>
          <a:srcRect/>
          <a:stretch/>
        </p:blipFill>
        <p:spPr>
          <a:xfrm>
            <a:off x="8272966" y="989819"/>
            <a:ext cx="2756038" cy="2271239"/>
          </a:xfrm>
          <a:prstGeom prst="rect">
            <a:avLst/>
          </a:prstGeom>
        </p:spPr>
      </p:pic>
      <p:sp>
        <p:nvSpPr>
          <p:cNvPr id="5177" name="Текст. поле 5136"/>
          <p:cNvSpPr txBox="1"/>
          <p:nvPr/>
        </p:nvSpPr>
        <p:spPr>
          <a:xfrm>
            <a:off x="8340907" y="3261058"/>
            <a:ext cx="2620160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Конференции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78" name="Изображение 5177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1363680" y="3726363"/>
            <a:ext cx="3083935" cy="2055957"/>
          </a:xfrm>
          <a:prstGeom prst="rect">
            <a:avLst/>
          </a:prstGeom>
        </p:spPr>
      </p:pic>
      <p:sp>
        <p:nvSpPr>
          <p:cNvPr id="5179" name="Текст. поле 5136"/>
          <p:cNvSpPr txBox="1"/>
          <p:nvPr/>
        </p:nvSpPr>
        <p:spPr>
          <a:xfrm>
            <a:off x="1595568" y="5782320"/>
            <a:ext cx="2620160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Творческие встречи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81" name="Изображение 5180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4729877" y="3726363"/>
            <a:ext cx="3214589" cy="2131998"/>
          </a:xfrm>
          <a:prstGeom prst="rect">
            <a:avLst/>
          </a:prstGeom>
        </p:spPr>
      </p:pic>
      <p:sp>
        <p:nvSpPr>
          <p:cNvPr id="5182" name="Текст. поле 5136"/>
          <p:cNvSpPr txBox="1"/>
          <p:nvPr/>
        </p:nvSpPr>
        <p:spPr>
          <a:xfrm>
            <a:off x="5011580" y="5858360"/>
            <a:ext cx="2620160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Открытые лекции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83" name="Изображение 5182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8232599" y="3717619"/>
            <a:ext cx="2836775" cy="2128911"/>
          </a:xfrm>
          <a:prstGeom prst="rect">
            <a:avLst/>
          </a:prstGeom>
        </p:spPr>
      </p:pic>
      <p:sp>
        <p:nvSpPr>
          <p:cNvPr id="5184" name="Текст. поле 5136"/>
          <p:cNvSpPr txBox="1"/>
          <p:nvPr/>
        </p:nvSpPr>
        <p:spPr>
          <a:xfrm>
            <a:off x="8340906" y="5859083"/>
            <a:ext cx="2620160" cy="91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Интервью с приглашёнными специалистами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85" name="Изображение 514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88295" y="687615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88295" y="878115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78732" y="668845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220714" y="87874"/>
            <a:ext cx="9460185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Сетевое взаимодействие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166" name="Изображение 516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827452" y="-24696"/>
            <a:ext cx="1364548" cy="1120784"/>
          </a:xfrm>
          <a:prstGeom prst="rect">
            <a:avLst/>
          </a:prstGeom>
        </p:spPr>
      </p:pic>
      <p:pic>
        <p:nvPicPr>
          <p:cNvPr id="5167" name="Изображение 206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69" name="Изображение 206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0800000">
            <a:off x="920963" y="6143893"/>
            <a:ext cx="715538" cy="715538"/>
          </a:xfrm>
          <a:prstGeom prst="rect">
            <a:avLst/>
          </a:prstGeom>
        </p:spPr>
      </p:pic>
      <p:pic>
        <p:nvPicPr>
          <p:cNvPr id="5171" name="Изображение 206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  <p:pic>
        <p:nvPicPr>
          <p:cNvPr id="5172" name="Изображение 5171">
            <a:hlinkClick r:id="rId9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1402557" y="966382"/>
            <a:ext cx="1696157" cy="1697166"/>
          </a:xfrm>
          <a:prstGeom prst="rect">
            <a:avLst/>
          </a:prstGeom>
        </p:spPr>
      </p:pic>
      <p:pic>
        <p:nvPicPr>
          <p:cNvPr id="5173" name="Изображение 5172">
            <a:hlinkClick r:id="rId11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3780469" y="932858"/>
            <a:ext cx="2315531" cy="1764214"/>
          </a:xfrm>
          <a:prstGeom prst="rect">
            <a:avLst/>
          </a:prstGeom>
        </p:spPr>
      </p:pic>
      <p:pic>
        <p:nvPicPr>
          <p:cNvPr id="5174" name="Изображение 5173">
            <a:hlinkClick r:id="rId13"/>
          </p:cNvPr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1220714" y="4020476"/>
            <a:ext cx="3815443" cy="992015"/>
          </a:xfrm>
          <a:prstGeom prst="rect">
            <a:avLst/>
          </a:prstGeom>
        </p:spPr>
      </p:pic>
      <p:pic>
        <p:nvPicPr>
          <p:cNvPr id="5175" name="Изображение 5174">
            <a:hlinkClick r:id="rId15"/>
          </p:cNvPr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>
            <a:off x="6661654" y="987428"/>
            <a:ext cx="1696452" cy="1655075"/>
          </a:xfrm>
          <a:prstGeom prst="rect">
            <a:avLst/>
          </a:prstGeom>
        </p:spPr>
      </p:pic>
      <p:pic>
        <p:nvPicPr>
          <p:cNvPr id="5176" name="Изображение 5175">
            <a:hlinkClick r:id="rId17"/>
          </p:cNvPr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>
            <a:off x="4543071" y="2697072"/>
            <a:ext cx="4569272" cy="1140352"/>
          </a:xfrm>
          <a:prstGeom prst="rect">
            <a:avLst/>
          </a:prstGeom>
        </p:spPr>
      </p:pic>
      <p:pic>
        <p:nvPicPr>
          <p:cNvPr id="5177" name="Изображение 5176">
            <a:hlinkClick r:id="rId19"/>
          </p:cNvPr>
          <p:cNvPicPr>
            <a:picLocks noChangeAspect="1"/>
          </p:cNvPicPr>
          <p:nvPr/>
        </p:nvPicPr>
        <p:blipFill>
          <a:blip r:embed="rId20" cstate="email"/>
          <a:srcRect/>
          <a:stretch>
            <a:fillRect/>
          </a:stretch>
        </p:blipFill>
        <p:spPr>
          <a:xfrm>
            <a:off x="8996304" y="849498"/>
            <a:ext cx="1814050" cy="1814050"/>
          </a:xfrm>
          <a:prstGeom prst="rect">
            <a:avLst/>
          </a:prstGeom>
        </p:spPr>
      </p:pic>
      <p:pic>
        <p:nvPicPr>
          <p:cNvPr id="5178" name="Изображение 5177">
            <a:hlinkClick r:id="rId21"/>
          </p:cNvPr>
          <p:cNvPicPr>
            <a:picLocks noChangeAspect="1"/>
          </p:cNvPicPr>
          <p:nvPr/>
        </p:nvPicPr>
        <p:blipFill>
          <a:blip r:embed="rId22" cstate="email"/>
          <a:srcRect/>
          <a:stretch>
            <a:fillRect/>
          </a:stretch>
        </p:blipFill>
        <p:spPr>
          <a:xfrm>
            <a:off x="997613" y="2697072"/>
            <a:ext cx="3940621" cy="1227222"/>
          </a:xfrm>
          <a:prstGeom prst="rect">
            <a:avLst/>
          </a:prstGeom>
        </p:spPr>
      </p:pic>
      <p:pic>
        <p:nvPicPr>
          <p:cNvPr id="5179" name="Изображение 5178">
            <a:hlinkClick r:id="rId23"/>
          </p:cNvPr>
          <p:cNvPicPr>
            <a:picLocks noChangeAspect="1"/>
          </p:cNvPicPr>
          <p:nvPr/>
        </p:nvPicPr>
        <p:blipFill>
          <a:blip r:embed="rId24" cstate="email"/>
          <a:srcRect/>
          <a:stretch>
            <a:fillRect/>
          </a:stretch>
        </p:blipFill>
        <p:spPr>
          <a:xfrm>
            <a:off x="5397279" y="3983391"/>
            <a:ext cx="2528750" cy="1066184"/>
          </a:xfrm>
          <a:prstGeom prst="rect">
            <a:avLst/>
          </a:prstGeom>
        </p:spPr>
      </p:pic>
      <p:pic>
        <p:nvPicPr>
          <p:cNvPr id="5180" name="Изображение 5179">
            <a:hlinkClick r:id="rId25"/>
          </p:cNvPr>
          <p:cNvPicPr>
            <a:picLocks noChangeAspect="1"/>
          </p:cNvPicPr>
          <p:nvPr/>
        </p:nvPicPr>
        <p:blipFill>
          <a:blip r:embed="rId26" cstate="email"/>
          <a:srcRect/>
          <a:stretch>
            <a:fillRect/>
          </a:stretch>
        </p:blipFill>
        <p:spPr>
          <a:xfrm>
            <a:off x="8397369" y="2509259"/>
            <a:ext cx="2849507" cy="1602848"/>
          </a:xfrm>
          <a:prstGeom prst="rect">
            <a:avLst/>
          </a:prstGeom>
        </p:spPr>
      </p:pic>
      <p:pic>
        <p:nvPicPr>
          <p:cNvPr id="5181" name="Изображение 5180">
            <a:hlinkClick r:id="rId27"/>
          </p:cNvPr>
          <p:cNvPicPr>
            <a:picLocks noChangeAspect="1"/>
          </p:cNvPicPr>
          <p:nvPr/>
        </p:nvPicPr>
        <p:blipFill>
          <a:blip r:embed="rId28" cstate="email"/>
          <a:srcRect/>
          <a:stretch>
            <a:fillRect/>
          </a:stretch>
        </p:blipFill>
        <p:spPr>
          <a:xfrm>
            <a:off x="8113405" y="3828593"/>
            <a:ext cx="2163562" cy="1343775"/>
          </a:xfrm>
          <a:prstGeom prst="rect">
            <a:avLst/>
          </a:prstGeom>
        </p:spPr>
      </p:pic>
      <p:pic>
        <p:nvPicPr>
          <p:cNvPr id="5183" name="Изображение 5182">
            <a:hlinkClick r:id="rId29"/>
          </p:cNvPr>
          <p:cNvPicPr>
            <a:picLocks noChangeAspect="1"/>
          </p:cNvPicPr>
          <p:nvPr/>
        </p:nvPicPr>
        <p:blipFill>
          <a:blip r:embed="rId30" cstate="email"/>
          <a:srcRect/>
          <a:stretch>
            <a:fillRect/>
          </a:stretch>
        </p:blipFill>
        <p:spPr>
          <a:xfrm>
            <a:off x="2484873" y="5261444"/>
            <a:ext cx="1940642" cy="1532086"/>
          </a:xfrm>
          <a:prstGeom prst="rect">
            <a:avLst/>
          </a:prstGeom>
        </p:spPr>
      </p:pic>
      <p:pic>
        <p:nvPicPr>
          <p:cNvPr id="5185" name="Изображение 5184">
            <a:hlinkClick r:id="rId31"/>
          </p:cNvPr>
          <p:cNvPicPr>
            <a:picLocks noChangeAspect="1"/>
          </p:cNvPicPr>
          <p:nvPr/>
        </p:nvPicPr>
        <p:blipFill>
          <a:blip r:embed="rId32" cstate="email"/>
          <a:srcRect/>
          <a:stretch>
            <a:fillRect/>
          </a:stretch>
        </p:blipFill>
        <p:spPr>
          <a:xfrm>
            <a:off x="7378255" y="5437949"/>
            <a:ext cx="3992640" cy="1179076"/>
          </a:xfrm>
          <a:prstGeom prst="rect">
            <a:avLst/>
          </a:prstGeom>
        </p:spPr>
      </p:pic>
      <p:pic>
        <p:nvPicPr>
          <p:cNvPr id="5186" name="Изображение 5142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  <p:pic>
        <p:nvPicPr>
          <p:cNvPr id="1026" name="Picture 2" descr="Picture background">
            <a:hlinkClick r:id="rId35"/>
          </p:cNvPr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496162" y="3670123"/>
            <a:ext cx="1437156" cy="16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88294" y="687615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88294" y="878115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78731" y="668845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220714" y="87874"/>
            <a:ext cx="9460185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tx1"/>
                </a:solidFill>
              </a:rPr>
              <a:t>Запись в объединение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166" name="Изображение 516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827452" y="-24696"/>
            <a:ext cx="1364548" cy="1120784"/>
          </a:xfrm>
          <a:prstGeom prst="rect">
            <a:avLst/>
          </a:prstGeom>
        </p:spPr>
      </p:pic>
      <p:pic>
        <p:nvPicPr>
          <p:cNvPr id="5168" name="Изображение 516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402556" y="1016857"/>
            <a:ext cx="3463254" cy="3463252"/>
          </a:xfrm>
          <a:prstGeom prst="rect">
            <a:avLst/>
          </a:prstGeom>
        </p:spPr>
      </p:pic>
      <p:sp>
        <p:nvSpPr>
          <p:cNvPr id="5169" name="Текст. поле 5136"/>
          <p:cNvSpPr txBox="1"/>
          <p:nvPr/>
        </p:nvSpPr>
        <p:spPr>
          <a:xfrm>
            <a:off x="1220714" y="4217310"/>
            <a:ext cx="3768921" cy="118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QR-code </a:t>
            </a: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на гугл-форму</a:t>
            </a:r>
            <a:r>
              <a:rPr lang="en-US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для записи на обучение в объединение "Школа личностного развития" 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70" name="Изображение 516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415120" y="1096088"/>
            <a:ext cx="3179813" cy="3179813"/>
          </a:xfrm>
          <a:prstGeom prst="rect">
            <a:avLst/>
          </a:prstGeom>
        </p:spPr>
      </p:pic>
      <p:sp>
        <p:nvSpPr>
          <p:cNvPr id="5171" name="Текст. поле 5136"/>
          <p:cNvSpPr txBox="1"/>
          <p:nvPr/>
        </p:nvSpPr>
        <p:spPr>
          <a:xfrm>
            <a:off x="8309904" y="4217310"/>
            <a:ext cx="3496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Qr-code </a:t>
            </a:r>
            <a:r>
              <a:rPr lang="ru-RU" altLang="ru-RU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на группу объединения "Школа личностного развития" </a:t>
            </a:r>
            <a:endParaRPr lang="ru-RU" altLang="ru-RU" sz="2000" b="1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в </a:t>
            </a:r>
            <a:r>
              <a:rPr lang="ru-RU" altLang="ru-RU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ВК</a:t>
            </a:r>
          </a:p>
        </p:txBody>
      </p:sp>
      <p:pic>
        <p:nvPicPr>
          <p:cNvPr id="5172" name="Изображение 206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0800000">
            <a:off x="920963" y="6143892"/>
            <a:ext cx="715538" cy="715538"/>
          </a:xfrm>
          <a:prstGeom prst="rect">
            <a:avLst/>
          </a:prstGeom>
        </p:spPr>
      </p:pic>
      <p:sp>
        <p:nvSpPr>
          <p:cNvPr id="5173" name="Текст. поле 5136"/>
          <p:cNvSpPr txBox="1"/>
          <p:nvPr/>
        </p:nvSpPr>
        <p:spPr>
          <a:xfrm>
            <a:off x="1636501" y="5401843"/>
            <a:ext cx="104204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Разработчик: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Леонов Евгений Евгеньевич</a:t>
            </a: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,</a:t>
            </a:r>
            <a:b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педагог дополнительного образования высшей квалификационной категории, </a:t>
            </a:r>
            <a:endParaRPr lang="ru-RU" altLang="ru-RU" sz="1800" b="1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кандидат </a:t>
            </a: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культурологии,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т.: 8-923-611-30-64; </a:t>
            </a:r>
            <a:r>
              <a:rPr lang="en-US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E-mail</a:t>
            </a: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: </a:t>
            </a:r>
            <a:r>
              <a:rPr lang="en-US" altLang="ru-RU" sz="1800" b="1" dirty="0">
                <a:solidFill>
                  <a:schemeClr val="tx1"/>
                </a:solidFill>
                <a:latin typeface="Bahnschrift Light" panose="020B0502040204020203" pitchFamily="34" charset="0"/>
                <a:hlinkClick r:id="rId9"/>
              </a:rPr>
              <a:t>lucky-number@mail.ru</a:t>
            </a: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; </a:t>
            </a:r>
            <a:r>
              <a:rPr lang="en-US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Telegram</a:t>
            </a: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: </a:t>
            </a:r>
            <a:r>
              <a:rPr lang="en-US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@EE_Leonov </a:t>
            </a: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</a:p>
        </p:txBody>
      </p:sp>
      <p:pic>
        <p:nvPicPr>
          <p:cNvPr id="5174" name="Изображение 514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  <p:pic>
        <p:nvPicPr>
          <p:cNvPr id="5175" name="Изображение 5174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4989635" y="1016857"/>
            <a:ext cx="3155963" cy="4733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47813" y="829437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47813" y="1019937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38250" y="810667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163673" y="229696"/>
            <a:ext cx="8534400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Правила работы с презентацией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128" name="Текст. поле 5127"/>
          <p:cNvSpPr txBox="1"/>
          <p:nvPr/>
        </p:nvSpPr>
        <p:spPr>
          <a:xfrm>
            <a:off x="1163673" y="1057123"/>
            <a:ext cx="10206207" cy="521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ü"/>
            </a:pPr>
            <a:r>
              <a:rPr lang="ru-RU" altLang="ru-RU" sz="2800" dirty="0" smtClean="0">
                <a:solidFill>
                  <a:schemeClr val="tx1"/>
                </a:solidFill>
              </a:rPr>
              <a:t>Каждый символ, расположенный на странице, содержит кликабельную ссылку</a:t>
            </a:r>
          </a:p>
          <a:p>
            <a:pPr marL="360363" indent="-360363">
              <a:buFont typeface="Wingdings" pitchFamily="2" charset="2"/>
              <a:buChar char="ü"/>
            </a:pPr>
            <a:r>
              <a:rPr lang="ru-RU" altLang="ru-RU" sz="2800" dirty="0" smtClean="0">
                <a:solidFill>
                  <a:schemeClr val="tx1"/>
                </a:solidFill>
              </a:rPr>
              <a:t>Для перехода по гиперссылке нажмите левой кнопкой мыши на любой активный символ, зажав клавишу               </a:t>
            </a:r>
          </a:p>
          <a:p>
            <a:pPr marL="360363" indent="-360363">
              <a:buFont typeface="Wingdings" pitchFamily="2" charset="2"/>
              <a:buChar char="ü"/>
            </a:pPr>
            <a:r>
              <a:rPr lang="ru-RU" altLang="ru-RU" sz="2800" dirty="0" smtClean="0">
                <a:solidFill>
                  <a:schemeClr val="tx1"/>
                </a:solidFill>
              </a:rPr>
              <a:t>При нажатии на символ             будет осуществлён переход на следующий слайд</a:t>
            </a:r>
          </a:p>
          <a:p>
            <a:pPr marL="360363" indent="-360363">
              <a:buFont typeface="Wingdings" pitchFamily="2" charset="2"/>
              <a:buChar char="ü"/>
            </a:pPr>
            <a:r>
              <a:rPr lang="ru-RU" altLang="ru-RU" sz="2800" dirty="0" smtClean="0">
                <a:solidFill>
                  <a:schemeClr val="tx1"/>
                </a:solidFill>
              </a:rPr>
              <a:t>При нажатии на символ             будет осуществлён переход на предыдущий слайд</a:t>
            </a:r>
          </a:p>
          <a:p>
            <a:pPr marL="360363" indent="-360363">
              <a:buFont typeface="Wingdings" pitchFamily="2" charset="2"/>
              <a:buChar char="ü"/>
            </a:pPr>
            <a:r>
              <a:rPr lang="ru-RU" altLang="ru-RU" sz="2800" dirty="0" smtClean="0">
                <a:solidFill>
                  <a:schemeClr val="tx1"/>
                </a:solidFill>
              </a:rPr>
              <a:t>При нажатии на символ                          будет осуществлён переход на последний слайд</a:t>
            </a:r>
            <a:endParaRPr lang="en-US" altLang="ru-RU" sz="2800" dirty="0" smtClean="0">
              <a:solidFill>
                <a:schemeClr val="tx1"/>
              </a:solidFill>
            </a:endParaRPr>
          </a:p>
          <a:p>
            <a:pPr marL="360363" indent="-360363">
              <a:buFont typeface="Wingdings" pitchFamily="2" charset="2"/>
              <a:buChar char="ü"/>
            </a:pPr>
            <a:r>
              <a:rPr lang="ru-RU" altLang="ru-RU" sz="2800" dirty="0" smtClean="0">
                <a:solidFill>
                  <a:schemeClr val="tx1"/>
                </a:solidFill>
              </a:rPr>
              <a:t>При нажатии на символ              будет осуществлён переход на первый слайд     </a:t>
            </a:r>
          </a:p>
        </p:txBody>
      </p:sp>
      <p:pic>
        <p:nvPicPr>
          <p:cNvPr id="5129" name="Изображение 206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929829" y="-16761"/>
            <a:ext cx="1262172" cy="1036697"/>
          </a:xfrm>
          <a:prstGeom prst="rect">
            <a:avLst/>
          </a:prstGeom>
        </p:spPr>
      </p:pic>
      <p:pic>
        <p:nvPicPr>
          <p:cNvPr id="5131" name="Изображение 206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32" name="Изображение 206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0800000">
            <a:off x="920963" y="6143893"/>
            <a:ext cx="715538" cy="715538"/>
          </a:xfrm>
          <a:prstGeom prst="rect">
            <a:avLst/>
          </a:prstGeom>
        </p:spPr>
      </p:pic>
      <p:pic>
        <p:nvPicPr>
          <p:cNvPr id="5135" name="Изображение 206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  <p:pic>
        <p:nvPicPr>
          <p:cNvPr id="5136" name="Изображение 2065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370631" y="2729740"/>
            <a:ext cx="715538" cy="715538"/>
          </a:xfrm>
          <a:prstGeom prst="rect">
            <a:avLst/>
          </a:prstGeom>
        </p:spPr>
      </p:pic>
      <p:pic>
        <p:nvPicPr>
          <p:cNvPr id="5137" name="Изображение 206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0800000">
            <a:off x="5380462" y="3567910"/>
            <a:ext cx="715538" cy="715538"/>
          </a:xfrm>
          <a:prstGeom prst="rect">
            <a:avLst/>
          </a:prstGeom>
        </p:spPr>
      </p:pic>
      <p:pic>
        <p:nvPicPr>
          <p:cNvPr id="5138" name="Изображение 2066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5281613" y="4406080"/>
            <a:ext cx="1902058" cy="638774"/>
          </a:xfrm>
          <a:prstGeom prst="rect">
            <a:avLst/>
          </a:prstGeom>
        </p:spPr>
      </p:pic>
      <p:pic>
        <p:nvPicPr>
          <p:cNvPr id="5140" name="Изображение 5139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10929830" y="1789465"/>
            <a:ext cx="715539" cy="715539"/>
          </a:xfrm>
          <a:prstGeom prst="rect">
            <a:avLst/>
          </a:prstGeom>
        </p:spPr>
      </p:pic>
      <p:pic>
        <p:nvPicPr>
          <p:cNvPr id="5141" name="Изображение 5140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8284850" y="2267650"/>
            <a:ext cx="678915" cy="678915"/>
          </a:xfrm>
          <a:prstGeom prst="rect">
            <a:avLst/>
          </a:prstGeom>
        </p:spPr>
      </p:pic>
      <p:pic>
        <p:nvPicPr>
          <p:cNvPr id="5143" name="Изображение 514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  <p:pic>
        <p:nvPicPr>
          <p:cNvPr id="5145" name="Изображение 5142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5305974" y="5259856"/>
            <a:ext cx="960802" cy="96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pic>
        <p:nvPicPr>
          <p:cNvPr id="5129" name="Изображение 206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30677" y="0"/>
            <a:ext cx="1074067" cy="882195"/>
          </a:xfrm>
          <a:prstGeom prst="rect">
            <a:avLst/>
          </a:prstGeom>
        </p:spPr>
      </p:pic>
      <p:sp>
        <p:nvSpPr>
          <p:cNvPr id="5136" name="TextBox 19"/>
          <p:cNvSpPr txBox="1">
            <a:spLocks noChangeArrowheads="1"/>
          </p:cNvSpPr>
          <p:nvPr/>
        </p:nvSpPr>
        <p:spPr bwMode="auto">
          <a:xfrm>
            <a:off x="1238250" y="676041"/>
            <a:ext cx="6921012" cy="34988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Методический кейс по дополнительной общеобразовательной общеразвивающей программе "Школа юного исследователя" </a:t>
            </a:r>
          </a:p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(объединение "Школа личностного развития")</a:t>
            </a:r>
            <a:endParaRPr lang="ru-RU" altLang="ru-RU" sz="3200" b="1" dirty="0">
              <a:solidFill>
                <a:schemeClr val="tx1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138" name="Изображение 513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019328" y="78074"/>
            <a:ext cx="4030620" cy="6045929"/>
          </a:xfrm>
          <a:prstGeom prst="rect">
            <a:avLst/>
          </a:prstGeom>
        </p:spPr>
      </p:pic>
      <p:sp>
        <p:nvSpPr>
          <p:cNvPr id="5139" name="Прямоугольник 12"/>
          <p:cNvSpPr>
            <a:spLocks noChangeArrowheads="1"/>
          </p:cNvSpPr>
          <p:nvPr/>
        </p:nvSpPr>
        <p:spPr bwMode="auto">
          <a:xfrm>
            <a:off x="1069782" y="6501661"/>
            <a:ext cx="6684992" cy="3563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Кемерово 2024</a:t>
            </a:r>
          </a:p>
        </p:txBody>
      </p:sp>
      <p:pic>
        <p:nvPicPr>
          <p:cNvPr id="5141" name="Изображение 206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42" name="Изображение 206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10800000">
            <a:off x="920963" y="6143893"/>
            <a:ext cx="715538" cy="715538"/>
          </a:xfrm>
          <a:prstGeom prst="rect">
            <a:avLst/>
          </a:prstGeom>
        </p:spPr>
      </p:pic>
      <p:pic>
        <p:nvPicPr>
          <p:cNvPr id="5144" name="Изображение 206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  <p:pic>
        <p:nvPicPr>
          <p:cNvPr id="5145" name="Изображение 514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  <p:sp>
        <p:nvSpPr>
          <p:cNvPr id="5146" name="Текст. поле 5136"/>
          <p:cNvSpPr txBox="1"/>
          <p:nvPr/>
        </p:nvSpPr>
        <p:spPr>
          <a:xfrm>
            <a:off x="1153957" y="4174856"/>
            <a:ext cx="6259745" cy="175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Разработчик: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Леонов Евгений Евгеньевич</a:t>
            </a: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,</a:t>
            </a:r>
            <a:b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педагог дополнительного образования высшей квалификационной категории, кандидат культурологии,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т.: 8-923-611-30-64; </a:t>
            </a:r>
            <a:r>
              <a:rPr lang="en-US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E-mail</a:t>
            </a: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: </a:t>
            </a:r>
            <a:r>
              <a:rPr lang="en-US" altLang="ru-RU" sz="1800" b="1" dirty="0">
                <a:solidFill>
                  <a:schemeClr val="tx1"/>
                </a:solidFill>
                <a:latin typeface="Bahnschrift Light" panose="020B0502040204020203" pitchFamily="34" charset="0"/>
                <a:hlinkClick r:id="rId13"/>
              </a:rPr>
              <a:t>lucky-number@mail.ru</a:t>
            </a: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; </a:t>
            </a:r>
            <a:r>
              <a:rPr lang="en-US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Telegram</a:t>
            </a: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: </a:t>
            </a:r>
            <a:r>
              <a:rPr lang="en-US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@EE_Leonov </a:t>
            </a: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604854" y="687615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04854" y="878115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95291" y="668845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220714" y="87874"/>
            <a:ext cx="8534400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Профессиональная компетентность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129" name="Изображение 206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929829" y="-16761"/>
            <a:ext cx="1262172" cy="1036697"/>
          </a:xfrm>
          <a:prstGeom prst="rect">
            <a:avLst/>
          </a:prstGeom>
        </p:spPr>
      </p:pic>
      <p:pic>
        <p:nvPicPr>
          <p:cNvPr id="5138" name="Изображение 5137">
            <a:hlinkClick r:id="rId5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369331" y="1159477"/>
            <a:ext cx="1017654" cy="701080"/>
          </a:xfrm>
          <a:prstGeom prst="rect">
            <a:avLst/>
          </a:prstGeom>
        </p:spPr>
      </p:pic>
      <p:sp>
        <p:nvSpPr>
          <p:cNvPr id="5142" name="Плюс 5138"/>
          <p:cNvSpPr/>
          <p:nvPr/>
        </p:nvSpPr>
        <p:spPr>
          <a:xfrm>
            <a:off x="1071454" y="3205372"/>
            <a:ext cx="4267200" cy="826916"/>
          </a:xfrm>
          <a:prstGeom prst="pl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Курсы профессиональной переподготовки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143" name="Плюс 5138"/>
          <p:cNvSpPr/>
          <p:nvPr/>
        </p:nvSpPr>
        <p:spPr>
          <a:xfrm>
            <a:off x="1071454" y="4210427"/>
            <a:ext cx="4267200" cy="826916"/>
          </a:xfrm>
          <a:prstGeom prst="pl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Курсы повышения квалификации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144" name="Плюс 5138"/>
          <p:cNvSpPr/>
          <p:nvPr/>
        </p:nvSpPr>
        <p:spPr>
          <a:xfrm>
            <a:off x="1071454" y="2162680"/>
            <a:ext cx="4267200" cy="826916"/>
          </a:xfrm>
          <a:prstGeom prst="pl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Стаж работы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145" name="Плюс 5138"/>
          <p:cNvSpPr/>
          <p:nvPr/>
        </p:nvSpPr>
        <p:spPr>
          <a:xfrm>
            <a:off x="1098842" y="1096559"/>
            <a:ext cx="4267200" cy="826916"/>
          </a:xfrm>
          <a:prstGeom prst="pl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Образование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146" name="Плюс 5138"/>
          <p:cNvSpPr/>
          <p:nvPr/>
        </p:nvSpPr>
        <p:spPr>
          <a:xfrm>
            <a:off x="1071454" y="5237851"/>
            <a:ext cx="4267200" cy="826916"/>
          </a:xfrm>
          <a:prstGeom prst="pl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Награды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147" name="Изображение 5146">
            <a:hlinkClick r:id="rId7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369331" y="2104733"/>
            <a:ext cx="1045042" cy="942811"/>
          </a:xfrm>
          <a:prstGeom prst="rect">
            <a:avLst/>
          </a:prstGeom>
        </p:spPr>
      </p:pic>
      <p:pic>
        <p:nvPicPr>
          <p:cNvPr id="5150" name="Изображение 5149">
            <a:hlinkClick r:id="rId9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5335365" y="3121937"/>
            <a:ext cx="985168" cy="985168"/>
          </a:xfrm>
          <a:prstGeom prst="rect">
            <a:avLst/>
          </a:prstGeom>
        </p:spPr>
      </p:pic>
      <p:pic>
        <p:nvPicPr>
          <p:cNvPr id="5151" name="Изображение 5150">
            <a:hlinkClick r:id="rId11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5338654" y="4107105"/>
            <a:ext cx="1051620" cy="1051620"/>
          </a:xfrm>
          <a:prstGeom prst="rect">
            <a:avLst/>
          </a:prstGeom>
        </p:spPr>
      </p:pic>
      <p:pic>
        <p:nvPicPr>
          <p:cNvPr id="5153" name="Изображение 5152">
            <a:hlinkClick r:id="rId13"/>
          </p:cNvPr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 flipH="1">
            <a:off x="5366042" y="5158725"/>
            <a:ext cx="985168" cy="985168"/>
          </a:xfrm>
          <a:prstGeom prst="rect">
            <a:avLst/>
          </a:prstGeom>
        </p:spPr>
      </p:pic>
      <p:sp>
        <p:nvSpPr>
          <p:cNvPr id="5155" name="Плюс 5138"/>
          <p:cNvSpPr/>
          <p:nvPr/>
        </p:nvSpPr>
        <p:spPr>
          <a:xfrm>
            <a:off x="6386985" y="2162680"/>
            <a:ext cx="5669360" cy="826916"/>
          </a:xfrm>
          <a:prstGeom prst="pl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15 лет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156" name="Плюс 5138"/>
          <p:cNvSpPr/>
          <p:nvPr/>
        </p:nvSpPr>
        <p:spPr>
          <a:xfrm>
            <a:off x="6383696" y="3205372"/>
            <a:ext cx="5672649" cy="826916"/>
          </a:xfrm>
          <a:prstGeom prst="pl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8 курсов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157" name="Плюс 5138"/>
          <p:cNvSpPr/>
          <p:nvPr/>
        </p:nvSpPr>
        <p:spPr>
          <a:xfrm>
            <a:off x="6386986" y="4210427"/>
            <a:ext cx="5669360" cy="826916"/>
          </a:xfrm>
          <a:prstGeom prst="pl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13 курсов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158" name="Плюс 5138"/>
          <p:cNvSpPr/>
          <p:nvPr/>
        </p:nvSpPr>
        <p:spPr>
          <a:xfrm>
            <a:off x="6386984" y="1096559"/>
            <a:ext cx="5669360" cy="826916"/>
          </a:xfrm>
          <a:prstGeom prst="pl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Высшее, дополнительное профессиональное, аспирантура, учёная степень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159" name="Плюс 5138"/>
          <p:cNvSpPr/>
          <p:nvPr/>
        </p:nvSpPr>
        <p:spPr>
          <a:xfrm>
            <a:off x="6383696" y="5237851"/>
            <a:ext cx="5669360" cy="826916"/>
          </a:xfrm>
          <a:prstGeom prst="pl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163 награды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61" name="Изображение 206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62" name="Изображение 206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 rot="10800000">
            <a:off x="920963" y="6143893"/>
            <a:ext cx="715538" cy="715538"/>
          </a:xfrm>
          <a:prstGeom prst="rect">
            <a:avLst/>
          </a:prstGeom>
        </p:spPr>
      </p:pic>
      <p:pic>
        <p:nvPicPr>
          <p:cNvPr id="5163" name="Изображение 2066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  <p:pic>
        <p:nvPicPr>
          <p:cNvPr id="5164" name="Изображение 514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604854" y="687615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04854" y="878115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95291" y="668845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220714" y="87874"/>
            <a:ext cx="8534400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tx1"/>
                </a:solidFill>
              </a:rPr>
              <a:t>Объединение "Школа личностного развития"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160" name="Изображение 5159"/>
          <p:cNvPicPr>
            <a:picLocks noChangeAspect="1"/>
          </p:cNvPicPr>
          <p:nvPr/>
        </p:nvPicPr>
        <p:blipFill>
          <a:blip r:embed="rId4" cstate="email"/>
          <a:srcRect/>
          <a:stretch/>
        </p:blipFill>
        <p:spPr>
          <a:xfrm>
            <a:off x="920963" y="1596268"/>
            <a:ext cx="3928679" cy="3061854"/>
          </a:xfrm>
          <a:prstGeom prst="rect">
            <a:avLst/>
          </a:prstGeom>
        </p:spPr>
      </p:pic>
      <p:sp>
        <p:nvSpPr>
          <p:cNvPr id="5161" name="Текст. поле 5136"/>
          <p:cNvSpPr txBox="1"/>
          <p:nvPr/>
        </p:nvSpPr>
        <p:spPr>
          <a:xfrm>
            <a:off x="5152906" y="2161751"/>
            <a:ext cx="5253704" cy="38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Программа "Школа юного исследователя"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62" name="Текст. поле 5136"/>
          <p:cNvSpPr txBox="1"/>
          <p:nvPr/>
        </p:nvSpPr>
        <p:spPr>
          <a:xfrm>
            <a:off x="5152906" y="3664432"/>
            <a:ext cx="5739067" cy="38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Программа "Школа ораторского мастерства"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63" name="Текст. поле 5136"/>
          <p:cNvSpPr txBox="1"/>
          <p:nvPr/>
        </p:nvSpPr>
        <p:spPr>
          <a:xfrm>
            <a:off x="5152906" y="5265630"/>
            <a:ext cx="5253704" cy="38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Программа "Эмоциональный интеллект"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64" name="Изображение 516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0406610" y="4379648"/>
            <a:ext cx="1636514" cy="2291836"/>
          </a:xfrm>
          <a:prstGeom prst="rect">
            <a:avLst/>
          </a:prstGeom>
        </p:spPr>
      </p:pic>
      <p:pic>
        <p:nvPicPr>
          <p:cNvPr id="5165" name="Изображение 516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0493489" y="2803191"/>
            <a:ext cx="1505426" cy="2108255"/>
          </a:xfrm>
          <a:prstGeom prst="rect">
            <a:avLst/>
          </a:prstGeom>
        </p:spPr>
      </p:pic>
      <p:pic>
        <p:nvPicPr>
          <p:cNvPr id="5166" name="Изображение 516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608136" y="1751242"/>
            <a:ext cx="1364548" cy="1120784"/>
          </a:xfrm>
          <a:prstGeom prst="rect">
            <a:avLst/>
          </a:prstGeom>
        </p:spPr>
      </p:pic>
      <p:sp>
        <p:nvSpPr>
          <p:cNvPr id="5167" name="Текст. поле 5136"/>
          <p:cNvSpPr txBox="1"/>
          <p:nvPr/>
        </p:nvSpPr>
        <p:spPr>
          <a:xfrm>
            <a:off x="1139472" y="4364376"/>
            <a:ext cx="4509327" cy="10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Руководитель: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Леонов Евгений Евгеньевич</a:t>
            </a:r>
            <a:r>
              <a:rPr lang="ru-RU" altLang="ru-RU" sz="16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,</a:t>
            </a:r>
            <a:br>
              <a:rPr lang="ru-RU" altLang="ru-RU" sz="1600" b="1" dirty="0">
                <a:solidFill>
                  <a:schemeClr val="tx1"/>
                </a:solidFill>
                <a:latin typeface="Bahnschrift Light" panose="020B0502040204020203" pitchFamily="34" charset="0"/>
              </a:rPr>
            </a:br>
            <a:r>
              <a:rPr lang="ru-RU" altLang="ru-RU" sz="16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педагог дополнительного образования,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кандидат культурологии</a:t>
            </a:r>
            <a:endParaRPr lang="ru-RU" altLang="ru-RU" sz="18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68" name="Текст. поле 5136"/>
          <p:cNvSpPr txBox="1"/>
          <p:nvPr/>
        </p:nvSpPr>
        <p:spPr>
          <a:xfrm>
            <a:off x="1419116" y="1234695"/>
            <a:ext cx="2943736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Дата основания: 2009 г.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69" name="Текст. поле 5136"/>
          <p:cNvSpPr txBox="1"/>
          <p:nvPr/>
        </p:nvSpPr>
        <p:spPr>
          <a:xfrm>
            <a:off x="5338654" y="734515"/>
            <a:ext cx="5154835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Адрес: г. Кемерово, ул. Мичурина, 19, каб.26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70" name="Изображение 206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71" name="Изображение 206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10800000">
            <a:off x="920963" y="6143893"/>
            <a:ext cx="715538" cy="715538"/>
          </a:xfrm>
          <a:prstGeom prst="rect">
            <a:avLst/>
          </a:prstGeom>
        </p:spPr>
      </p:pic>
      <p:pic>
        <p:nvPicPr>
          <p:cNvPr id="5172" name="Изображение 206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  <p:pic>
        <p:nvPicPr>
          <p:cNvPr id="5173" name="Изображение 514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604854" y="687615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04854" y="878115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95291" y="668845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220714" y="87874"/>
            <a:ext cx="9460185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tx1"/>
                </a:solidFill>
              </a:rPr>
              <a:t>Методический кейс "Школа юного исследователя"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166" name="Изображение 516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827452" y="-24696"/>
            <a:ext cx="1364548" cy="1120784"/>
          </a:xfrm>
          <a:prstGeom prst="rect">
            <a:avLst/>
          </a:prstGeom>
        </p:spPr>
      </p:pic>
      <p:sp>
        <p:nvSpPr>
          <p:cNvPr id="5170" name="Блок-схема: узел 5169"/>
          <p:cNvSpPr/>
          <p:nvPr/>
        </p:nvSpPr>
        <p:spPr>
          <a:xfrm>
            <a:off x="1295291" y="1714264"/>
            <a:ext cx="5006430" cy="1429124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</a:rPr>
              <a:t>Инвариативная часть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171" name="Блок-схема: узел 5169"/>
          <p:cNvSpPr/>
          <p:nvPr/>
        </p:nvSpPr>
        <p:spPr>
          <a:xfrm>
            <a:off x="6884552" y="1714264"/>
            <a:ext cx="5006430" cy="1429124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</a:rPr>
              <a:t>Вариативная часть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172" name="Изображение 5171">
            <a:hlinkClick r:id="rId5"/>
          </p:cNvPr>
          <p:cNvPicPr>
            <a:picLocks noChangeAspect="1"/>
          </p:cNvPicPr>
          <p:nvPr/>
        </p:nvPicPr>
        <p:blipFill>
          <a:blip r:embed="rId6" cstate="email"/>
          <a:srcRect/>
          <a:stretch/>
        </p:blipFill>
        <p:spPr>
          <a:xfrm>
            <a:off x="3265758" y="5039899"/>
            <a:ext cx="1252834" cy="1092550"/>
          </a:xfrm>
          <a:prstGeom prst="rect">
            <a:avLst/>
          </a:prstGeom>
        </p:spPr>
      </p:pic>
      <p:pic>
        <p:nvPicPr>
          <p:cNvPr id="5173" name="Изображение 5172">
            <a:hlinkClick r:id="rId7"/>
          </p:cNvPr>
          <p:cNvPicPr>
            <a:picLocks noChangeAspect="1"/>
          </p:cNvPicPr>
          <p:nvPr/>
        </p:nvPicPr>
        <p:blipFill>
          <a:blip r:embed="rId8" cstate="email"/>
          <a:srcRect/>
          <a:stretch/>
        </p:blipFill>
        <p:spPr>
          <a:xfrm>
            <a:off x="8854029" y="5058670"/>
            <a:ext cx="1067474" cy="1092550"/>
          </a:xfrm>
          <a:prstGeom prst="rect">
            <a:avLst/>
          </a:prstGeom>
        </p:spPr>
      </p:pic>
      <p:sp>
        <p:nvSpPr>
          <p:cNvPr id="5174" name="Блок-схема: альтернативный процесс 5173"/>
          <p:cNvSpPr/>
          <p:nvPr/>
        </p:nvSpPr>
        <p:spPr>
          <a:xfrm>
            <a:off x="1238250" y="3143388"/>
            <a:ext cx="5307850" cy="1896511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Дополнительная общеобразовательная общеразвивающая программа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"Школа юного исследователя"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76" name="Блок-схема: альтернативный процесс 5173"/>
          <p:cNvSpPr/>
          <p:nvPr/>
        </p:nvSpPr>
        <p:spPr>
          <a:xfrm>
            <a:off x="6733842" y="3143389"/>
            <a:ext cx="5307850" cy="1896511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Методическое обеспечение реализации ДООП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177" name="Изображение 206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78" name="Изображение 206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rot="10800000">
            <a:off x="920963" y="6143893"/>
            <a:ext cx="715538" cy="715538"/>
          </a:xfrm>
          <a:prstGeom prst="rect">
            <a:avLst/>
          </a:prstGeom>
        </p:spPr>
      </p:pic>
      <p:pic>
        <p:nvPicPr>
          <p:cNvPr id="5179" name="Изображение 206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  <p:pic>
        <p:nvPicPr>
          <p:cNvPr id="5180" name="Изображение 514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88294" y="687615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88294" y="878115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78731" y="668845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220714" y="87874"/>
            <a:ext cx="9460185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tx1"/>
                </a:solidFill>
              </a:rPr>
              <a:t>ДООП "Школа юного исследователя"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166" name="Изображение 516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827452" y="-24696"/>
            <a:ext cx="1364548" cy="1120784"/>
          </a:xfrm>
          <a:prstGeom prst="rect">
            <a:avLst/>
          </a:prstGeom>
        </p:spPr>
      </p:pic>
      <p:sp>
        <p:nvSpPr>
          <p:cNvPr id="5177" name="Текст. поле 5136"/>
          <p:cNvSpPr txBox="1"/>
          <p:nvPr/>
        </p:nvSpPr>
        <p:spPr>
          <a:xfrm>
            <a:off x="1756328" y="2633388"/>
            <a:ext cx="2476349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Нормативная база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78" name="Текст. поле 5136"/>
          <p:cNvSpPr txBox="1"/>
          <p:nvPr/>
        </p:nvSpPr>
        <p:spPr>
          <a:xfrm>
            <a:off x="5120466" y="2631985"/>
            <a:ext cx="2476349" cy="91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Информационно-методический материал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79" name="Текст. поле 5136"/>
          <p:cNvSpPr txBox="1"/>
          <p:nvPr/>
        </p:nvSpPr>
        <p:spPr>
          <a:xfrm>
            <a:off x="8544777" y="2676515"/>
            <a:ext cx="2476349" cy="63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Контрольный материал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80" name="Текст. поле 5136"/>
          <p:cNvSpPr txBox="1"/>
          <p:nvPr/>
        </p:nvSpPr>
        <p:spPr>
          <a:xfrm>
            <a:off x="8481119" y="5541196"/>
            <a:ext cx="2476349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Наглядный материал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81" name="Текст. поле 5136"/>
          <p:cNvSpPr txBox="1"/>
          <p:nvPr/>
        </p:nvSpPr>
        <p:spPr>
          <a:xfrm>
            <a:off x="1792976" y="5541196"/>
            <a:ext cx="2476349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Рабочая тетрадь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82" name="Текст. поле 5136"/>
          <p:cNvSpPr txBox="1"/>
          <p:nvPr/>
        </p:nvSpPr>
        <p:spPr>
          <a:xfrm>
            <a:off x="5120465" y="5540697"/>
            <a:ext cx="2476349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Словарь терминов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87" name="Изображение 5186">
            <a:hlinkClick r:id="rId5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346519" y="1501861"/>
            <a:ext cx="1014587" cy="1102578"/>
          </a:xfrm>
          <a:prstGeom prst="rect">
            <a:avLst/>
          </a:prstGeom>
        </p:spPr>
      </p:pic>
      <p:pic>
        <p:nvPicPr>
          <p:cNvPr id="5188" name="Изображение 5187">
            <a:hlinkClick r:id="rId7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707275" y="1410999"/>
            <a:ext cx="1146207" cy="1146206"/>
          </a:xfrm>
          <a:prstGeom prst="rect">
            <a:avLst/>
          </a:prstGeom>
        </p:spPr>
      </p:pic>
      <p:pic>
        <p:nvPicPr>
          <p:cNvPr id="5189" name="Изображение 5188">
            <a:hlinkClick r:id="rId9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9186374" y="1410999"/>
            <a:ext cx="1065843" cy="1239677"/>
          </a:xfrm>
          <a:prstGeom prst="rect">
            <a:avLst/>
          </a:prstGeom>
        </p:spPr>
      </p:pic>
      <p:pic>
        <p:nvPicPr>
          <p:cNvPr id="5190" name="Изображение 5189">
            <a:hlinkClick r:id="rId11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9266305" y="4542792"/>
            <a:ext cx="959281" cy="910213"/>
          </a:xfrm>
          <a:prstGeom prst="rect">
            <a:avLst/>
          </a:prstGeom>
        </p:spPr>
      </p:pic>
      <p:pic>
        <p:nvPicPr>
          <p:cNvPr id="5191" name="Изображение 5190">
            <a:hlinkClick r:id="rId13"/>
          </p:cNvPr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2485650" y="4573197"/>
            <a:ext cx="941235" cy="941235"/>
          </a:xfrm>
          <a:prstGeom prst="rect">
            <a:avLst/>
          </a:prstGeom>
        </p:spPr>
      </p:pic>
      <p:pic>
        <p:nvPicPr>
          <p:cNvPr id="5192" name="Изображение 5191">
            <a:hlinkClick r:id="rId15"/>
          </p:cNvPr>
          <p:cNvPicPr>
            <a:picLocks noChangeAspect="1"/>
          </p:cNvPicPr>
          <p:nvPr/>
        </p:nvPicPr>
        <p:blipFill>
          <a:blip r:embed="rId16" cstate="email"/>
          <a:srcRect/>
          <a:stretch/>
        </p:blipFill>
        <p:spPr>
          <a:xfrm>
            <a:off x="5527647" y="4572698"/>
            <a:ext cx="1525147" cy="1091000"/>
          </a:xfrm>
          <a:prstGeom prst="rect">
            <a:avLst/>
          </a:prstGeom>
        </p:spPr>
      </p:pic>
      <p:pic>
        <p:nvPicPr>
          <p:cNvPr id="5193" name="Изображение 206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94" name="Изображение 2065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 rot="10800000">
            <a:off x="920963" y="6143893"/>
            <a:ext cx="715538" cy="715538"/>
          </a:xfrm>
          <a:prstGeom prst="rect">
            <a:avLst/>
          </a:prstGeom>
        </p:spPr>
      </p:pic>
      <p:pic>
        <p:nvPicPr>
          <p:cNvPr id="5195" name="Изображение 206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  <p:pic>
        <p:nvPicPr>
          <p:cNvPr id="5196" name="Изображение 514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-24696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88294" y="687615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88294" y="878115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78731" y="668845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220714" y="87874"/>
            <a:ext cx="9460185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tx1"/>
                </a:solidFill>
              </a:rPr>
              <a:t>ДООП "Школа юного исследователя"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166" name="Изображение 516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827452" y="-24696"/>
            <a:ext cx="1364548" cy="1120784"/>
          </a:xfrm>
          <a:prstGeom prst="rect">
            <a:avLst/>
          </a:prstGeom>
        </p:spPr>
      </p:pic>
      <p:sp>
        <p:nvSpPr>
          <p:cNvPr id="5169" name="Текст. поле 5136"/>
          <p:cNvSpPr txBox="1"/>
          <p:nvPr/>
        </p:nvSpPr>
        <p:spPr>
          <a:xfrm>
            <a:off x="1845054" y="5072162"/>
            <a:ext cx="2853854" cy="63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Динамика результатов реализации ДООП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70" name="Изображение 519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26481" y="4182378"/>
            <a:ext cx="850176" cy="889783"/>
          </a:xfrm>
          <a:prstGeom prst="rect">
            <a:avLst/>
          </a:prstGeom>
        </p:spPr>
      </p:pic>
      <p:sp>
        <p:nvSpPr>
          <p:cNvPr id="5171" name="Текст. поле 5136"/>
          <p:cNvSpPr txBox="1"/>
          <p:nvPr/>
        </p:nvSpPr>
        <p:spPr>
          <a:xfrm>
            <a:off x="5159160" y="5088382"/>
            <a:ext cx="2476349" cy="690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Результативность учащихся</a:t>
            </a:r>
          </a:p>
        </p:txBody>
      </p:sp>
      <p:sp>
        <p:nvSpPr>
          <p:cNvPr id="5172" name="Текст. поле 5136"/>
          <p:cNvSpPr txBox="1"/>
          <p:nvPr/>
        </p:nvSpPr>
        <p:spPr>
          <a:xfrm>
            <a:off x="8351103" y="5159277"/>
            <a:ext cx="2476349" cy="63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Наградные бланки учащихся</a:t>
            </a:r>
            <a:endParaRPr lang="ru-RU" altLang="ru-RU" sz="2000" b="1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73" name="Текст. поле 5136"/>
          <p:cNvSpPr txBox="1"/>
          <p:nvPr/>
        </p:nvSpPr>
        <p:spPr>
          <a:xfrm>
            <a:off x="8351103" y="2413962"/>
            <a:ext cx="2476349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Профориентация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74" name="Изображение 5202">
            <a:hlinkClick r:id="rId7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874796" y="4182378"/>
            <a:ext cx="976900" cy="976900"/>
          </a:xfrm>
          <a:prstGeom prst="rect">
            <a:avLst/>
          </a:prstGeom>
        </p:spPr>
      </p:pic>
      <p:pic>
        <p:nvPicPr>
          <p:cNvPr id="5175" name="Изображение 5205">
            <a:hlinkClick r:id="rId9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9036569" y="4130435"/>
            <a:ext cx="980528" cy="1080786"/>
          </a:xfrm>
          <a:prstGeom prst="rect">
            <a:avLst/>
          </a:prstGeom>
        </p:spPr>
      </p:pic>
      <p:pic>
        <p:nvPicPr>
          <p:cNvPr id="5176" name="Изображение 520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rcRect/>
          <a:stretch/>
        </p:blipFill>
        <p:spPr>
          <a:xfrm>
            <a:off x="8945602" y="1286588"/>
            <a:ext cx="1162460" cy="1080786"/>
          </a:xfrm>
          <a:prstGeom prst="rect">
            <a:avLst/>
          </a:prstGeom>
        </p:spPr>
      </p:pic>
      <p:sp>
        <p:nvSpPr>
          <p:cNvPr id="5185" name="Текст. поле 5136"/>
          <p:cNvSpPr txBox="1"/>
          <p:nvPr/>
        </p:nvSpPr>
        <p:spPr>
          <a:xfrm>
            <a:off x="1969748" y="2358667"/>
            <a:ext cx="2476349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Вебинары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86" name="Текст. поле 5136"/>
          <p:cNvSpPr txBox="1"/>
          <p:nvPr/>
        </p:nvSpPr>
        <p:spPr>
          <a:xfrm>
            <a:off x="5216789" y="2396360"/>
            <a:ext cx="236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«Цифровые следы»</a:t>
            </a:r>
            <a:endParaRPr lang="ru-RU" altLang="ru-RU" sz="2000" b="1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87" name="Изображение 5192">
            <a:hlinkClick r:id="rId13"/>
          </p:cNvPr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2678216" y="1453926"/>
            <a:ext cx="960035" cy="960036"/>
          </a:xfrm>
          <a:prstGeom prst="rect">
            <a:avLst/>
          </a:prstGeom>
        </p:spPr>
      </p:pic>
      <p:pic>
        <p:nvPicPr>
          <p:cNvPr id="5188" name="Изображение 519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>
            <a:off x="5820074" y="1453926"/>
            <a:ext cx="1083751" cy="913448"/>
          </a:xfrm>
          <a:prstGeom prst="rect">
            <a:avLst/>
          </a:prstGeom>
        </p:spPr>
      </p:pic>
      <p:pic>
        <p:nvPicPr>
          <p:cNvPr id="5189" name="Изображение 206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90" name="Изображение 2065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 rot="10800000">
            <a:off x="920962" y="6143893"/>
            <a:ext cx="715538" cy="715538"/>
          </a:xfrm>
          <a:prstGeom prst="rect">
            <a:avLst/>
          </a:prstGeom>
        </p:spPr>
      </p:pic>
      <p:pic>
        <p:nvPicPr>
          <p:cNvPr id="5191" name="Изображение 206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  <p:pic>
        <p:nvPicPr>
          <p:cNvPr id="5192" name="Изображение 514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 r="75741"/>
          <a:stretch/>
        </p:blipFill>
        <p:spPr>
          <a:xfrm>
            <a:off x="0" y="0"/>
            <a:ext cx="123825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88294" y="687615"/>
            <a:ext cx="932497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88294" y="878115"/>
            <a:ext cx="3733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78731" y="668845"/>
            <a:ext cx="247650" cy="246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Текст. поле 5126"/>
          <p:cNvSpPr txBox="1"/>
          <p:nvPr/>
        </p:nvSpPr>
        <p:spPr>
          <a:xfrm>
            <a:off x="1220714" y="87874"/>
            <a:ext cx="9460185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tx1"/>
                </a:solidFill>
              </a:rPr>
              <a:t>ДООП "Школа юного исследователя"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166" name="Изображение 516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827452" y="-24696"/>
            <a:ext cx="1364548" cy="1120784"/>
          </a:xfrm>
          <a:prstGeom prst="rect">
            <a:avLst/>
          </a:prstGeom>
        </p:spPr>
      </p:pic>
      <p:pic>
        <p:nvPicPr>
          <p:cNvPr id="5185" name="Изображение 5179">
            <a:hlinkClick r:id="rId5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402440" y="1376647"/>
            <a:ext cx="1054886" cy="1054886"/>
          </a:xfrm>
          <a:prstGeom prst="rect">
            <a:avLst/>
          </a:prstGeom>
        </p:spPr>
      </p:pic>
      <p:sp>
        <p:nvSpPr>
          <p:cNvPr id="5186" name="Текст. поле 5136"/>
          <p:cNvSpPr txBox="1"/>
          <p:nvPr/>
        </p:nvSpPr>
        <p:spPr>
          <a:xfrm>
            <a:off x="1758750" y="2550648"/>
            <a:ext cx="2476349" cy="3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Ролик объединения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87" name="Изображение 5182">
            <a:hlinkClick r:id="rId7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720290" y="1376647"/>
            <a:ext cx="1314946" cy="1100261"/>
          </a:xfrm>
          <a:prstGeom prst="rect">
            <a:avLst/>
          </a:prstGeom>
        </p:spPr>
      </p:pic>
      <p:sp>
        <p:nvSpPr>
          <p:cNvPr id="5188" name="Текст. поле 5136"/>
          <p:cNvSpPr txBox="1"/>
          <p:nvPr/>
        </p:nvSpPr>
        <p:spPr>
          <a:xfrm>
            <a:off x="5160463" y="2476908"/>
            <a:ext cx="2476349" cy="63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Сувенирная продукция</a:t>
            </a:r>
            <a:endParaRPr lang="ru-RU" altLang="ru-RU" sz="2000" b="1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89" name="Текст. поле 5136"/>
          <p:cNvSpPr txBox="1"/>
          <p:nvPr/>
        </p:nvSpPr>
        <p:spPr>
          <a:xfrm>
            <a:off x="1820663" y="5133620"/>
            <a:ext cx="2476349" cy="63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Исследовательские работы учащихся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90" name="Изображение 5167">
            <a:hlinkClick r:id="rId9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2206332" y="3686519"/>
            <a:ext cx="1447101" cy="1447101"/>
          </a:xfrm>
          <a:prstGeom prst="rect">
            <a:avLst/>
          </a:prstGeom>
        </p:spPr>
      </p:pic>
      <p:pic>
        <p:nvPicPr>
          <p:cNvPr id="5191" name="Изображение 5176">
            <a:hlinkClick r:id="rId11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5887281" y="3898715"/>
            <a:ext cx="1022713" cy="1022712"/>
          </a:xfrm>
          <a:prstGeom prst="rect">
            <a:avLst/>
          </a:prstGeom>
        </p:spPr>
      </p:pic>
      <p:sp>
        <p:nvSpPr>
          <p:cNvPr id="5192" name="Текст. поле 5136"/>
          <p:cNvSpPr txBox="1"/>
          <p:nvPr/>
        </p:nvSpPr>
        <p:spPr>
          <a:xfrm>
            <a:off x="5160463" y="5133620"/>
            <a:ext cx="2476349" cy="63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Конкурсные экскурсии учащихся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93" name="Изображение 5192">
            <a:hlinkClick r:id="rId13"/>
          </p:cNvPr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9080608" y="1376647"/>
            <a:ext cx="1188971" cy="1188970"/>
          </a:xfrm>
          <a:prstGeom prst="rect">
            <a:avLst/>
          </a:prstGeom>
        </p:spPr>
      </p:pic>
      <p:sp>
        <p:nvSpPr>
          <p:cNvPr id="5194" name="Текст. поле 5136"/>
          <p:cNvSpPr txBox="1"/>
          <p:nvPr/>
        </p:nvSpPr>
        <p:spPr>
          <a:xfrm>
            <a:off x="8436919" y="2565617"/>
            <a:ext cx="2476349" cy="63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Рекламная продукция</a:t>
            </a:r>
            <a:endParaRPr lang="ru-RU" altLang="ru-RU" sz="2000" b="1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95" name="Изображение 5194">
            <a:hlinkClick r:id="rId15"/>
          </p:cNvPr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>
            <a:off x="8866062" y="3686519"/>
            <a:ext cx="1618063" cy="1618063"/>
          </a:xfrm>
          <a:prstGeom prst="rect">
            <a:avLst/>
          </a:prstGeom>
        </p:spPr>
      </p:pic>
      <p:sp>
        <p:nvSpPr>
          <p:cNvPr id="5196" name="Текст. поле 5136"/>
          <p:cNvSpPr txBox="1"/>
          <p:nvPr/>
        </p:nvSpPr>
        <p:spPr>
          <a:xfrm>
            <a:off x="8436920" y="5133620"/>
            <a:ext cx="2476349" cy="63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Сертификат об окончании обучения</a:t>
            </a:r>
            <a:endParaRPr lang="ru-RU" altLang="ru-RU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197" name="Изображение 206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>
            <a:off x="11476462" y="6143893"/>
            <a:ext cx="715538" cy="715538"/>
          </a:xfrm>
          <a:prstGeom prst="rect">
            <a:avLst/>
          </a:prstGeom>
        </p:spPr>
      </p:pic>
      <p:pic>
        <p:nvPicPr>
          <p:cNvPr id="5198" name="Изображение 2065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 rot="10800000">
            <a:off x="920963" y="6143893"/>
            <a:ext cx="715538" cy="715538"/>
          </a:xfrm>
          <a:prstGeom prst="rect">
            <a:avLst/>
          </a:prstGeom>
        </p:spPr>
      </p:pic>
      <p:pic>
        <p:nvPicPr>
          <p:cNvPr id="5199" name="Изображение 206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>
          <a:xfrm>
            <a:off x="5370631" y="6220657"/>
            <a:ext cx="1902058" cy="638774"/>
          </a:xfrm>
          <a:prstGeom prst="rect">
            <a:avLst/>
          </a:prstGeom>
        </p:spPr>
      </p:pic>
      <p:pic>
        <p:nvPicPr>
          <p:cNvPr id="5200" name="Изображение 514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email"/>
          <a:srcRect/>
          <a:stretch>
            <a:fillRect/>
          </a:stretch>
        </p:blipFill>
        <p:spPr>
          <a:xfrm>
            <a:off x="0" y="2607108"/>
            <a:ext cx="960802" cy="96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527</Words>
  <Application>Microsoft Office PowerPoint</Application>
  <PresentationFormat>Произвольный</PresentationFormat>
  <Paragraphs>134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 Калинин</dc:creator>
  <cp:lastModifiedBy>User</cp:lastModifiedBy>
  <cp:revision>31</cp:revision>
  <dcterms:created xsi:type="dcterms:W3CDTF">2023-05-13T04:59:47Z</dcterms:created>
  <dcterms:modified xsi:type="dcterms:W3CDTF">2025-02-10T02:42:52Z</dcterms:modified>
</cp:coreProperties>
</file>