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71" r:id="rId3"/>
    <p:sldId id="274" r:id="rId4"/>
    <p:sldId id="276" r:id="rId5"/>
    <p:sldId id="275" r:id="rId6"/>
    <p:sldId id="280" r:id="rId7"/>
    <p:sldId id="279" r:id="rId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96" d="100"/>
          <a:sy n="96" d="100"/>
        </p:scale>
        <p:origin x="-1032" y="-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1.488126446822498E-2"/>
          <c:y val="2.762486369507715E-3"/>
          <c:w val="0.97208341793654029"/>
          <c:h val="0.723745216693032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89%</a:t>
                    </a:r>
                  </a:p>
                </c:rich>
              </c:tx>
              <c:numFmt formatCode="General" sourceLinked="0"/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7B2-4978-9892-FB8E269E25EC}"/>
                </c:ext>
              </c:extLst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2021/2022 уч.г.</c:v>
                </c:pt>
                <c:pt idx="1">
                  <c:v>2022/2023 уч.г.</c:v>
                </c:pt>
                <c:pt idx="2">
                  <c:v>2023/2024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0.89</c:v>
                </c:pt>
                <c:pt idx="1">
                  <c:v>0.92</c:v>
                </c:pt>
                <c:pt idx="2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F0-465A-BCBB-95B9721EBF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2021/2022 уч.г.</c:v>
                </c:pt>
                <c:pt idx="1">
                  <c:v>2022/2023 уч.г.</c:v>
                </c:pt>
                <c:pt idx="2">
                  <c:v>2023/2024 уч.г.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0.11</c:v>
                </c:pt>
                <c:pt idx="1">
                  <c:v>0.08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F0-465A-BCBB-95B9721EBFB7}"/>
            </c:ext>
          </c:extLst>
        </c:ser>
        <c:dLbls/>
        <c:gapWidth val="40"/>
        <c:axId val="163303808"/>
        <c:axId val="163979648"/>
      </c:barChart>
      <c:catAx>
        <c:axId val="163303808"/>
        <c:scaling>
          <c:orientation val="minMax"/>
        </c:scaling>
        <c:axPos val="b"/>
        <c:numFmt formatCode="General" sourceLinked="0"/>
        <c:majorTickMark val="none"/>
        <c:tickLblPos val="nextTo"/>
        <c:crossAx val="163979648"/>
        <c:crosses val="autoZero"/>
        <c:auto val="1"/>
        <c:lblAlgn val="ctr"/>
        <c:lblOffset val="100"/>
      </c:catAx>
      <c:valAx>
        <c:axId val="1639796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330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339086207850647E-2"/>
          <c:y val="0.84053292568062243"/>
          <c:w val="0.96104972429223468"/>
          <c:h val="0.1429829282295618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1.9118729224462543E-2"/>
          <c:y val="0"/>
          <c:w val="0.96176254155107499"/>
          <c:h val="0.623185901155015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2021/2022 уч.г.</c:v>
                </c:pt>
                <c:pt idx="1">
                  <c:v>2022/2023 уч.г.</c:v>
                </c:pt>
                <c:pt idx="2">
                  <c:v>2023/2024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0.43</c:v>
                </c:pt>
                <c:pt idx="1">
                  <c:v>0.54</c:v>
                </c:pt>
                <c:pt idx="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F0-465A-BCBB-95B9721EBF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2021/2022 уч.г.</c:v>
                </c:pt>
                <c:pt idx="1">
                  <c:v>2022/2023 уч.г.</c:v>
                </c:pt>
                <c:pt idx="2">
                  <c:v>2023/2024 уч.г.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0.43</c:v>
                </c:pt>
                <c:pt idx="1">
                  <c:v>0.65</c:v>
                </c:pt>
                <c:pt idx="2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F0-465A-BCBB-95B9721EBF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всероссийский и международный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2021/2022 уч.г.</c:v>
                </c:pt>
                <c:pt idx="1">
                  <c:v>2022/2023 уч.г.</c:v>
                </c:pt>
                <c:pt idx="2">
                  <c:v>2023/2024 уч.г.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0.86</c:v>
                </c:pt>
                <c:pt idx="1">
                  <c:v>0.89</c:v>
                </c:pt>
                <c:pt idx="2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D9-48CD-B084-87A0C8CDDC27}"/>
            </c:ext>
          </c:extLst>
        </c:ser>
        <c:dLbls>
          <c:showVal val="1"/>
        </c:dLbls>
        <c:gapWidth val="75"/>
        <c:axId val="167300480"/>
        <c:axId val="163849344"/>
      </c:barChart>
      <c:catAx>
        <c:axId val="16730048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3849344"/>
        <c:crosses val="autoZero"/>
        <c:auto val="1"/>
        <c:lblAlgn val="ctr"/>
        <c:lblOffset val="100"/>
      </c:catAx>
      <c:valAx>
        <c:axId val="163849344"/>
        <c:scaling>
          <c:orientation val="minMax"/>
        </c:scaling>
        <c:axPos val="l"/>
        <c:numFmt formatCode="0%" sourceLinked="1"/>
        <c:majorTickMark val="none"/>
        <c:tickLblPos val="none"/>
        <c:crossAx val="167300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1732-BFA1-4BE4-9AFB-D2033C64B3D9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955FA-5994-470F-8D64-BE319B4A6C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276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55FA-5994-470F-8D64-BE319B4A6C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55FA-5994-470F-8D64-BE319B4A6C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55FA-5994-470F-8D64-BE319B4A6C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55FA-5994-470F-8D64-BE319B4A6C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55FA-5994-470F-8D64-BE319B4A6C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55FA-5994-470F-8D64-BE319B4A6C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B102-9103-4008-A0F4-E982DCDB4005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F420-A917-4A7C-9E13-2CD6467930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2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5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289564"/>
            <a:ext cx="9144000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777587" y="1208455"/>
            <a:ext cx="4874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Модульная дополнительная общеобразовательная </a:t>
            </a:r>
            <a:r>
              <a:rPr lang="ru-RU" sz="2000" b="1" dirty="0" err="1">
                <a:solidFill>
                  <a:srgbClr val="002060"/>
                </a:solidFill>
                <a:cs typeface="Times New Roman" pitchFamily="18" charset="0"/>
              </a:rPr>
              <a:t>общеразвивающая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программа «Мастерская танца»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400962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Ветрова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Алена Дмитриевна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Трегубова Анна Сергеевна,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cs typeface="Times New Roman" pitchFamily="18" charset="0"/>
              </a:rPr>
              <a:t>педагоги дополнительного </a:t>
            </a:r>
            <a:r>
              <a:rPr lang="ru-RU" sz="1200" b="1" dirty="0">
                <a:solidFill>
                  <a:srgbClr val="002060"/>
                </a:solidFill>
                <a:cs typeface="Times New Roman" pitchFamily="18" charset="0"/>
              </a:rPr>
              <a:t>образования </a:t>
            </a:r>
          </a:p>
          <a:p>
            <a:pPr algn="r"/>
            <a:r>
              <a:rPr lang="ru-RU" sz="1200" b="1" dirty="0">
                <a:solidFill>
                  <a:srgbClr val="002060"/>
                </a:solidFill>
                <a:cs typeface="Times New Roman" pitchFamily="18" charset="0"/>
              </a:rPr>
              <a:t>Образцового детского коллектива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cs typeface="Times New Roman" pitchFamily="18" charset="0"/>
              </a:rPr>
              <a:t>Кузбасса 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cs typeface="Times New Roman" pitchFamily="18" charset="0"/>
              </a:rPr>
              <a:t>хореографического </a:t>
            </a:r>
            <a:r>
              <a:rPr lang="ru-RU" sz="1200" b="1" dirty="0">
                <a:solidFill>
                  <a:srgbClr val="002060"/>
                </a:solidFill>
                <a:cs typeface="Times New Roman" pitchFamily="18" charset="0"/>
              </a:rPr>
              <a:t>коллектива «Облака»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64" y="5161756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Кемерово 2024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54360" y="310994"/>
            <a:ext cx="63001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Управление образования администрации Кемеровского городского округа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Муниципальное бюджетное образовательное учреждение дополнительного образования «Центр дополнительного образования детей им.В.Волошиной»</a:t>
            </a:r>
          </a:p>
          <a:p>
            <a:pPr marL="719138" indent="4763" algn="ctr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44016" y="158406"/>
            <a:ext cx="810000" cy="810000"/>
            <a:chOff x="1763688" y="4639788"/>
            <a:chExt cx="810000" cy="810000"/>
          </a:xfrm>
        </p:grpSpPr>
        <p:sp>
          <p:nvSpPr>
            <p:cNvPr id="10" name="Овал 9"/>
            <p:cNvSpPr/>
            <p:nvPr/>
          </p:nvSpPr>
          <p:spPr>
            <a:xfrm>
              <a:off x="1763688" y="4639788"/>
              <a:ext cx="810000" cy="81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эмблема в gif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4639788"/>
              <a:ext cx="808368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6C36B36-BF56-3D67-F2A9-33BE0FFE12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4776" y="49188"/>
            <a:ext cx="2195736" cy="1028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Ychitel-10kab\Desktop\11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08"/>
            <a:ext cx="4427984" cy="50596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71800" y="2569468"/>
            <a:ext cx="56886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spc="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Сведения о качестве реализации </a:t>
            </a:r>
            <a:r>
              <a:rPr lang="ru-RU" sz="3600" b="1" spc="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программы</a:t>
            </a:r>
            <a:endParaRPr lang="ru-RU" sz="3600" b="1" spc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488471" y="49188"/>
            <a:ext cx="5611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РЕЗУЛЬТАТИВНОСТИ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ДЕЯТЕЛЬНОСТИ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04992363"/>
              </p:ext>
            </p:extLst>
          </p:nvPr>
        </p:nvGraphicFramePr>
        <p:xfrm>
          <a:off x="3635896" y="1921396"/>
          <a:ext cx="5328592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841276"/>
            <a:ext cx="7344816" cy="10081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Положительная динамика результатов освоения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дополнительной общеобразовательной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общеразвивающей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программы по итогам мониторинга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324544" y="-94828"/>
            <a:ext cx="2031325" cy="5904656"/>
            <a:chOff x="-324544" y="-94828"/>
            <a:chExt cx="2031325" cy="59046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8316" y="-94828"/>
              <a:ext cx="1227387" cy="5904656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РАНСФОРМАЦИЯ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АНЦЕВАЛЬНОГО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ВОРЧЕСТВА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46C36B36-BF56-3D67-F2A9-33BE0FFE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009" y="195972"/>
              <a:ext cx="1224000" cy="573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-324544" y="4513684"/>
              <a:ext cx="2031325" cy="866584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lang="ru-RU" sz="12000" b="1" spc="1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Т</a:t>
              </a:r>
              <a:endParaRPr lang="ru-RU" sz="1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CDCC7A4-1FDD-AD11-8C12-A4ADEBE12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354968"/>
            <a:ext cx="2160000" cy="131084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89BF8BB-6942-D0C2-E3D0-D139E8A309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094296"/>
            <a:ext cx="2160000" cy="127537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797C82E-0002-F252-B215-58DAAE28D4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58289"/>
            <a:ext cx="2160000" cy="121523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488471" y="49188"/>
            <a:ext cx="5611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РЕЗУЛЬТАТИВНОСТИ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ДЕЯТЕЛЬНОСТИ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13284"/>
            <a:ext cx="7344816" cy="10081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Выявление и развитие у учащихся ОДК Кузбасса хореографического коллектива «Облака» художественных способностей и их участие в хореографических конкурсах разных уровней</a:t>
            </a:r>
          </a:p>
        </p:txBody>
      </p:sp>
      <p:pic>
        <p:nvPicPr>
          <p:cNvPr id="9221" name="Picture 5" descr="C:\Users\Ychitel-10kab\Downloads\16-04-2024_09-30-54\туап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099" y="1993404"/>
            <a:ext cx="1273073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22" name="Picture 6" descr="C:\Users\Ychitel-10kab\Downloads\16-04-2024_09-30-54\гор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955" y="1993404"/>
            <a:ext cx="1281198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23" name="Picture 7" descr="C:\Users\Ychitel-10kab\Downloads\16-04-2024_09-30-54\гран п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7955" y="1993404"/>
            <a:ext cx="1800000" cy="12767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24" name="Picture 8" descr="C:\Users\Ychitel-10kab\Downloads\16-04-2024_09-30-54\гран-при обла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7162" y="1993404"/>
            <a:ext cx="1278261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grpSp>
        <p:nvGrpSpPr>
          <p:cNvPr id="14" name="Группа 13"/>
          <p:cNvGrpSpPr/>
          <p:nvPr/>
        </p:nvGrpSpPr>
        <p:grpSpPr>
          <a:xfrm>
            <a:off x="-324544" y="-94828"/>
            <a:ext cx="2031325" cy="5904656"/>
            <a:chOff x="-324544" y="-94828"/>
            <a:chExt cx="2031325" cy="59046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8316" y="-94828"/>
              <a:ext cx="1227387" cy="5904656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РАНСФОРМАЦИЯ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АНЦЕВАЛЬНОГО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ВОРЧЕСТВА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46C36B36-BF56-3D67-F2A9-33BE0FFE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009" y="195972"/>
              <a:ext cx="1224000" cy="573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-324544" y="4513684"/>
              <a:ext cx="2031325" cy="866584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lang="ru-RU" sz="12000" b="1" spc="1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Т</a:t>
              </a:r>
              <a:endParaRPr lang="ru-RU" sz="1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4D0CD3-8E43-4792-A711-1ED2BB870FCF}"/>
              </a:ext>
            </a:extLst>
          </p:cNvPr>
          <p:cNvSpPr txBox="1"/>
          <p:nvPr/>
        </p:nvSpPr>
        <p:spPr>
          <a:xfrm>
            <a:off x="1403648" y="195652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«Успех»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«Кит»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«Саквояж»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«Новые звезды»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«На крыльях»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«Планета Талантов»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«Сибирская танцевальная олимпиада»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«Сибирь зажигает звезды»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«Семь ступеней»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«Эхо победы»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b="1" dirty="0">
                <a:solidFill>
                  <a:srgbClr val="002060"/>
                </a:solidFill>
              </a:rPr>
              <a:t>«Сибирская капель»</a:t>
            </a:r>
          </a:p>
          <a:p>
            <a:pPr marL="182563" indent="-182563"/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другие</a:t>
            </a:r>
          </a:p>
        </p:txBody>
      </p:sp>
      <p:pic>
        <p:nvPicPr>
          <p:cNvPr id="9217" name="Picture 1" descr="C:\Users\Ychitel-10kab\Downloads\16-04-2024_09-30-54\екб  л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793404"/>
            <a:ext cx="1285071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20" name="Picture 4" descr="C:\Users\Ychitel-10kab\Downloads\16-04-2024_09-30-54\новосиб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2138" y="3793404"/>
            <a:ext cx="1284238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19" name="Picture 3" descr="C:\Users\Ychitel-10kab\Downloads\16-04-2024_09-30-54\новокузенец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0868" y="3793404"/>
            <a:ext cx="1293380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18" name="Picture 2" descr="C:\Users\Ychitel-10kab\Downloads\16-04-2024_09-30-54\нз гран пр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8162" y="3793404"/>
            <a:ext cx="1275966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414112" y="49188"/>
            <a:ext cx="5611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РЕЗУЛЬТАТИВНОСТИ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ДЕЯТЕЛЬНОСТИ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13284"/>
            <a:ext cx="7344816" cy="10081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Результативность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ОДК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Кузбасса хореографического коллектива «Облака» в конкурсах хореографического искусства  разных уровней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2104992363"/>
              </p:ext>
            </p:extLst>
          </p:nvPr>
        </p:nvGraphicFramePr>
        <p:xfrm>
          <a:off x="1566587" y="1921396"/>
          <a:ext cx="730697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EFE4A2-2F83-E2FF-47D9-7EA6F0243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120" y="3865613"/>
            <a:ext cx="1292308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D29A86A-861E-FB9D-D8B6-52E2265F4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645" y="3865613"/>
            <a:ext cx="1304317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DF1CCD6-B72A-2495-592E-FBE3C5ABBA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337" y="3865613"/>
            <a:ext cx="1275619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E8EB6AB-A1BB-E511-A66C-54D7F7FF60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0962" y="3865613"/>
            <a:ext cx="1272520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6FCD23-9494-71EF-DAA5-F12535BF33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106" y="3865613"/>
            <a:ext cx="1276428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EBEA008-93F4-D2B5-C4F9-56C5A3ABAE1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1242" y="3865613"/>
            <a:ext cx="1275254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grpSp>
        <p:nvGrpSpPr>
          <p:cNvPr id="14" name="Группа 13"/>
          <p:cNvGrpSpPr/>
          <p:nvPr/>
        </p:nvGrpSpPr>
        <p:grpSpPr>
          <a:xfrm>
            <a:off x="-324544" y="-94828"/>
            <a:ext cx="2031325" cy="5904656"/>
            <a:chOff x="-324544" y="-94828"/>
            <a:chExt cx="2031325" cy="590465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8316" y="-94828"/>
              <a:ext cx="1227387" cy="5904656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РАНСФОРМАЦИЯ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АНЦЕВАЛЬНОГО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ВОРЧЕСТВА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46C36B36-BF56-3D67-F2A9-33BE0FFE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09" y="195972"/>
              <a:ext cx="1224000" cy="573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-324544" y="4513684"/>
              <a:ext cx="2031325" cy="866584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lang="ru-RU" sz="12000" b="1" spc="1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Т</a:t>
              </a:r>
              <a:endParaRPr lang="ru-RU" sz="120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414112" y="49188"/>
            <a:ext cx="5611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РЕЗУЛЬТАТИВНОСТИ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ДЕЯТЕЛЬНОСТИ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769268"/>
            <a:ext cx="7344816" cy="5040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Реализация рабочей программы воспитания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55676" y="1321578"/>
            <a:ext cx="7128792" cy="22560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82563" indent="-182563">
              <a:lnSpc>
                <a:spcPct val="80000"/>
              </a:lnSpc>
            </a:pPr>
            <a:r>
              <a:rPr lang="ru-RU" sz="1900" b="1" u="sng" dirty="0">
                <a:solidFill>
                  <a:srgbClr val="C00000"/>
                </a:solidFill>
              </a:rPr>
              <a:t>ТРАДИЦИОННЫЕ МЕРОПРИЯТИЯ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День открытых дверей</a:t>
            </a:r>
          </a:p>
          <a:p>
            <a:pPr marL="182563" indent="-182563">
              <a:buFont typeface="Calibri" pitchFamily="34" charset="0"/>
              <a:buChar char="−"/>
              <a:tabLst>
                <a:tab pos="450850" algn="l"/>
              </a:tabLst>
            </a:pPr>
            <a:r>
              <a:rPr lang="ru-RU" sz="1900" b="1" dirty="0">
                <a:solidFill>
                  <a:srgbClr val="002060"/>
                </a:solidFill>
              </a:rPr>
              <a:t>Отчетный концерт</a:t>
            </a:r>
          </a:p>
          <a:p>
            <a:pPr marL="182563" indent="-182563">
              <a:buFont typeface="Calibri" pitchFamily="34" charset="0"/>
              <a:buChar char="−"/>
              <a:tabLst>
                <a:tab pos="450850" algn="l"/>
              </a:tabLst>
            </a:pPr>
            <a:r>
              <a:rPr lang="ru-RU" sz="1900" b="1" dirty="0">
                <a:solidFill>
                  <a:srgbClr val="002060"/>
                </a:solidFill>
              </a:rPr>
              <a:t>Театр, кино, музей</a:t>
            </a:r>
          </a:p>
          <a:p>
            <a:pPr marL="182563" indent="-182563">
              <a:buFont typeface="Calibri" pitchFamily="34" charset="0"/>
              <a:buChar char="−"/>
              <a:tabLst>
                <a:tab pos="450850" algn="l"/>
              </a:tabLst>
            </a:pPr>
            <a:r>
              <a:rPr lang="ru-RU" sz="1900" b="1" dirty="0">
                <a:solidFill>
                  <a:srgbClr val="002060"/>
                </a:solidFill>
              </a:rPr>
              <a:t>Календарные праздники</a:t>
            </a:r>
          </a:p>
          <a:p>
            <a:pPr marL="182563" indent="-182563">
              <a:buFont typeface="Calibri" pitchFamily="34" charset="0"/>
              <a:buChar char="−"/>
              <a:tabLst>
                <a:tab pos="450850" algn="l"/>
              </a:tabLst>
            </a:pPr>
            <a:r>
              <a:rPr lang="ru-RU" sz="1900" b="1" dirty="0" err="1">
                <a:solidFill>
                  <a:srgbClr val="002060"/>
                </a:solidFill>
              </a:rPr>
              <a:t>Квиз</a:t>
            </a:r>
            <a:r>
              <a:rPr lang="ru-RU" sz="1900" b="1" dirty="0" smtClean="0">
                <a:solidFill>
                  <a:srgbClr val="002060"/>
                </a:solidFill>
              </a:rPr>
              <a:t>! Только танцы</a:t>
            </a:r>
            <a:r>
              <a:rPr lang="ru-RU" sz="1900" b="1" dirty="0">
                <a:solidFill>
                  <a:srgbClr val="002060"/>
                </a:solidFill>
              </a:rPr>
              <a:t>! </a:t>
            </a:r>
            <a:endParaRPr lang="ru-RU" sz="1900" b="1" u="sng" dirty="0">
              <a:solidFill>
                <a:srgbClr val="002060"/>
              </a:solidFill>
            </a:endParaRPr>
          </a:p>
          <a:p>
            <a:pPr marL="542925" indent="-182563">
              <a:lnSpc>
                <a:spcPct val="80000"/>
              </a:lnSpc>
            </a:pPr>
            <a:endParaRPr lang="ru-RU" sz="1900" b="1" u="sng" dirty="0">
              <a:solidFill>
                <a:srgbClr val="C00000"/>
              </a:solidFill>
            </a:endParaRPr>
          </a:p>
          <a:p>
            <a:pPr marL="542925" indent="-182563">
              <a:lnSpc>
                <a:spcPct val="80000"/>
              </a:lnSpc>
            </a:pPr>
            <a:endParaRPr lang="ru-RU" sz="1900" b="1" u="sng" dirty="0">
              <a:solidFill>
                <a:srgbClr val="C00000"/>
              </a:solidFill>
            </a:endParaRPr>
          </a:p>
          <a:p>
            <a:pPr marL="542925" indent="-182563">
              <a:lnSpc>
                <a:spcPct val="80000"/>
              </a:lnSpc>
            </a:pPr>
            <a:r>
              <a:rPr lang="ru-RU" sz="1900" b="1" u="sng" dirty="0" smtClean="0">
                <a:solidFill>
                  <a:srgbClr val="C00000"/>
                </a:solidFill>
              </a:rPr>
              <a:t>КОНЦЕРТНАЯ ДЕЯТЕЛЬНСОТЬ</a:t>
            </a:r>
            <a:r>
              <a:rPr lang="ru-RU" sz="1900" b="1" dirty="0" smtClean="0">
                <a:solidFill>
                  <a:srgbClr val="C00000"/>
                </a:solidFill>
              </a:rPr>
              <a:t> </a:t>
            </a:r>
            <a:endParaRPr lang="ru-RU" sz="1900" b="1" dirty="0">
              <a:solidFill>
                <a:srgbClr val="C00000"/>
              </a:solidFill>
            </a:endParaRPr>
          </a:p>
          <a:p>
            <a:pPr marL="54292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День шахтера</a:t>
            </a:r>
          </a:p>
          <a:p>
            <a:pPr marL="54292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День учителя</a:t>
            </a:r>
          </a:p>
          <a:p>
            <a:pPr marL="54292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9 мая</a:t>
            </a:r>
          </a:p>
          <a:p>
            <a:pPr marL="54292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День защиты детей</a:t>
            </a:r>
          </a:p>
          <a:p>
            <a:pPr marL="54292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День города</a:t>
            </a:r>
          </a:p>
          <a:p>
            <a:pPr marL="54292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День инвалида</a:t>
            </a:r>
          </a:p>
          <a:p>
            <a:pPr marL="54292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b="1" dirty="0">
                <a:solidFill>
                  <a:srgbClr val="002060"/>
                </a:solidFill>
              </a:rPr>
              <a:t>8 марта и т.д.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EF6401-42C7-58F8-C3EC-D65EEF094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1"/>
          <a:stretch>
            <a:fillRect/>
          </a:stretch>
        </p:blipFill>
        <p:spPr>
          <a:xfrm>
            <a:off x="1331640" y="3217820"/>
            <a:ext cx="4246769" cy="252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-324544" y="-94828"/>
            <a:ext cx="2031325" cy="5904656"/>
            <a:chOff x="-324544" y="-94828"/>
            <a:chExt cx="2031325" cy="59046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8316" y="-94828"/>
              <a:ext cx="1227387" cy="5904656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РАНСФОРМАЦИЯ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АНЦЕВАЛЬНОГО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ВОРЧЕСТВА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6C36B36-BF56-3D67-F2A9-33BE0FFE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009" y="195972"/>
              <a:ext cx="1224000" cy="573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-324544" y="4513684"/>
              <a:ext cx="2031325" cy="866584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lang="ru-RU" sz="12000" b="1" spc="1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Т</a:t>
              </a:r>
              <a:endParaRPr lang="ru-RU" sz="1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122" name="Picture 2" descr="C:\Users\Ychitel-10kab\Downloads\photo_5258400062348844686_y.jpg"/>
          <p:cNvPicPr>
            <a:picLocks noChangeAspect="1" noChangeArrowheads="1"/>
          </p:cNvPicPr>
          <p:nvPr/>
        </p:nvPicPr>
        <p:blipFill>
          <a:blip r:embed="rId5" cstate="print"/>
          <a:srcRect l="22047" t="10020" r="12395" b="15956"/>
          <a:stretch>
            <a:fillRect/>
          </a:stretch>
        </p:blipFill>
        <p:spPr bwMode="auto">
          <a:xfrm>
            <a:off x="5148064" y="3217820"/>
            <a:ext cx="3967660" cy="252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414112" y="49188"/>
            <a:ext cx="5611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РЕЗУЛЬТАТИВНОСТИ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ДЕЯТЕЛЬНОСТИ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769268"/>
            <a:ext cx="7344816" cy="5040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Реализация рабочей программы воспитания 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-324544" y="-94828"/>
            <a:ext cx="2031325" cy="5904656"/>
            <a:chOff x="-324544" y="-94828"/>
            <a:chExt cx="2031325" cy="59046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8316" y="-94828"/>
              <a:ext cx="1227387" cy="5904656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РАНСФОРМАЦИЯ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АНЦЕВАЛЬНОГО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ВОРЧЕСТВА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6C36B36-BF56-3D67-F2A9-33BE0FFE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09" y="195972"/>
              <a:ext cx="1224000" cy="573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-324544" y="4513684"/>
              <a:ext cx="2031325" cy="866584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lang="ru-RU" sz="12000" b="1" spc="1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Т</a:t>
              </a:r>
              <a:endParaRPr lang="ru-RU" sz="1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9A227C-9DFD-F2DB-0020-9EA6693C9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5" t="15688"/>
          <a:stretch>
            <a:fillRect/>
          </a:stretch>
        </p:blipFill>
        <p:spPr>
          <a:xfrm>
            <a:off x="5724128" y="3145532"/>
            <a:ext cx="3397188" cy="252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50" name="Picture 2" descr="C:\Users\Ychitel-10kab\Desktop\8e17dba1-ae82-421d-ba9e-29107afb8470.jpg"/>
          <p:cNvPicPr>
            <a:picLocks noChangeAspect="1" noChangeArrowheads="1"/>
          </p:cNvPicPr>
          <p:nvPr/>
        </p:nvPicPr>
        <p:blipFill>
          <a:blip r:embed="rId5" cstate="print"/>
          <a:srcRect l="5873" t="17955" r="2903" b="11171"/>
          <a:stretch>
            <a:fillRect/>
          </a:stretch>
        </p:blipFill>
        <p:spPr bwMode="auto">
          <a:xfrm>
            <a:off x="1403648" y="3145531"/>
            <a:ext cx="4324783" cy="252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51" name="Picture 3" descr="C:\Users\Ychitel-10kab\Desktop\70f88346-8eb7-4f6e-92d4-2109704fe36e.jpg"/>
          <p:cNvPicPr>
            <a:picLocks noChangeAspect="1" noChangeArrowheads="1"/>
          </p:cNvPicPr>
          <p:nvPr/>
        </p:nvPicPr>
        <p:blipFill>
          <a:blip r:embed="rId6" cstate="print"/>
          <a:srcRect l="3019" t="11219" r="14058" b="14127"/>
          <a:stretch>
            <a:fillRect/>
          </a:stretch>
        </p:blipFill>
        <p:spPr bwMode="auto">
          <a:xfrm>
            <a:off x="6128882" y="1129308"/>
            <a:ext cx="2992434" cy="202053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8" name="TextBox 27"/>
          <p:cNvSpPr txBox="1"/>
          <p:nvPr/>
        </p:nvSpPr>
        <p:spPr>
          <a:xfrm>
            <a:off x="1475656" y="1321578"/>
            <a:ext cx="5724636" cy="20805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82563" indent="-182563">
              <a:lnSpc>
                <a:spcPct val="80000"/>
              </a:lnSpc>
            </a:pPr>
            <a:r>
              <a:rPr lang="ru-RU" sz="1900" b="1" u="sng" dirty="0" smtClean="0">
                <a:solidFill>
                  <a:srgbClr val="C00000"/>
                </a:solidFill>
              </a:rPr>
              <a:t>КУЛЬТУРНО-ОБРАЗОВАТЕЛЬНЫЕ ПРОЕКТЫ</a:t>
            </a:r>
            <a:endParaRPr lang="ru-RU" sz="1900" b="1" u="sng" dirty="0">
              <a:solidFill>
                <a:srgbClr val="C00000"/>
              </a:solidFill>
            </a:endParaRPr>
          </a:p>
          <a:p>
            <a:pPr marL="182563" indent="-182563">
              <a:buFont typeface="Calibri" pitchFamily="34" charset="0"/>
              <a:buChar char="−"/>
            </a:pPr>
            <a:r>
              <a:rPr lang="ru-RU" sz="1900" b="1" dirty="0" smtClean="0">
                <a:solidFill>
                  <a:srgbClr val="002060"/>
                </a:solidFill>
              </a:rPr>
              <a:t>«Саквояж», Краснодарский край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sz="1900" b="1" dirty="0" smtClean="0">
                <a:solidFill>
                  <a:srgbClr val="002060"/>
                </a:solidFill>
              </a:rPr>
              <a:t>«Крылья. Полетели до мечты», </a:t>
            </a:r>
            <a:br>
              <a:rPr lang="ru-RU" sz="1900" b="1" dirty="0" smtClean="0">
                <a:solidFill>
                  <a:srgbClr val="002060"/>
                </a:solidFill>
              </a:rPr>
            </a:br>
            <a:r>
              <a:rPr lang="ru-RU" sz="1900" b="1" dirty="0" smtClean="0">
                <a:solidFill>
                  <a:srgbClr val="002060"/>
                </a:solidFill>
              </a:rPr>
              <a:t>Новосибирск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sz="1900" b="1" dirty="0" smtClean="0">
                <a:solidFill>
                  <a:srgbClr val="002060"/>
                </a:solidFill>
              </a:rPr>
              <a:t>«</a:t>
            </a:r>
            <a:r>
              <a:rPr lang="en-US" sz="1900" b="1" dirty="0" err="1" smtClean="0">
                <a:solidFill>
                  <a:srgbClr val="002060"/>
                </a:solidFill>
              </a:rPr>
              <a:t>ARTist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</a:rPr>
              <a:t>Сибири», Новокузнецк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sz="1900" b="1" dirty="0" smtClean="0">
                <a:solidFill>
                  <a:srgbClr val="002060"/>
                </a:solidFill>
              </a:rPr>
              <a:t>«Танцующий Екатеринбург»</a:t>
            </a:r>
          </a:p>
          <a:p>
            <a:pPr marL="182563" indent="-182563">
              <a:buFont typeface="Calibri" pitchFamily="34" charset="0"/>
              <a:buChar char="−"/>
            </a:pPr>
            <a:r>
              <a:rPr lang="ru-RU" sz="1900" b="1" dirty="0" smtClean="0">
                <a:solidFill>
                  <a:srgbClr val="002060"/>
                </a:solidFill>
              </a:rPr>
              <a:t>«Казанские узоры» </a:t>
            </a:r>
            <a:endParaRPr lang="ru-RU" sz="19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137807" y="49188"/>
            <a:ext cx="631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РЕАЛИЗАЦИИ ПРОГРАММЫ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-324544" y="-94828"/>
            <a:ext cx="2031325" cy="5904656"/>
            <a:chOff x="-324544" y="-94828"/>
            <a:chExt cx="2031325" cy="59046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8316" y="-94828"/>
              <a:ext cx="1227387" cy="5904656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РАНСФОРМАЦИЯ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АНЦЕВАЛЬНОГО 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224000" lvl="2">
                <a:lnSpc>
                  <a:spcPct val="80000"/>
                </a:lnSpc>
              </a:pPr>
              <a:r>
                <a:rPr lang="ru-RU" sz="2800" b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ВОРЧЕСТВА</a:t>
              </a:r>
              <a:endParaRPr lang="ru-RU" sz="28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46C36B36-BF56-3D67-F2A9-33BE0FFE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09" y="195972"/>
              <a:ext cx="1224000" cy="573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-324544" y="4513684"/>
              <a:ext cx="2031325" cy="866584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lang="ru-RU" sz="12000" b="1" spc="1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Т</a:t>
              </a:r>
              <a:endParaRPr lang="ru-RU" sz="1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47A94CE-08AF-24A7-2C6D-6FFBD1EBD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1" r="5990"/>
          <a:stretch>
            <a:fillRect/>
          </a:stretch>
        </p:blipFill>
        <p:spPr>
          <a:xfrm>
            <a:off x="4572000" y="1201316"/>
            <a:ext cx="2741641" cy="231327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E818CF0-A83D-FA11-2223-B51F3C8AD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281436"/>
            <a:ext cx="2016224" cy="302556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9DE7434-7E8A-747D-26C0-39D9E8B14D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55"/>
          <a:stretch>
            <a:fillRect/>
          </a:stretch>
        </p:blipFill>
        <p:spPr>
          <a:xfrm>
            <a:off x="3995936" y="3551160"/>
            <a:ext cx="3240360" cy="211465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9A02F43-30DA-A047-D156-44D016EB17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t="13943"/>
          <a:stretch>
            <a:fillRect/>
          </a:stretch>
        </p:blipFill>
        <p:spPr>
          <a:xfrm>
            <a:off x="1620072" y="553244"/>
            <a:ext cx="3600000" cy="177779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265" name="Picture 1" descr="C:\Users\Ychitel-10kab\Documents\ЦДОД\Cloud Mail.Ru\дипломы\Обла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065812"/>
            <a:ext cx="2545390" cy="3600000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5AAED5C-AC2D-FE28-3735-A6D9EA6FBB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6"/>
          <a:stretch>
            <a:fillRect/>
          </a:stretch>
        </p:blipFill>
        <p:spPr>
          <a:xfrm>
            <a:off x="7236296" y="473411"/>
            <a:ext cx="1728192" cy="205213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251</Words>
  <Application>Microsoft Office PowerPoint</Application>
  <PresentationFormat>Экран (16:10)</PresentationFormat>
  <Paragraphs>86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Ychitel-10kab</dc:creator>
  <cp:lastModifiedBy>Ychitel-10kab</cp:lastModifiedBy>
  <cp:revision>123</cp:revision>
  <dcterms:created xsi:type="dcterms:W3CDTF">2023-09-08T04:25:40Z</dcterms:created>
  <dcterms:modified xsi:type="dcterms:W3CDTF">2024-09-03T06:55:57Z</dcterms:modified>
</cp:coreProperties>
</file>